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Play"/>
      <p:regular r:id="rId26"/>
      <p:bold r:id="rId27"/>
    </p:embeddedFont>
    <p:embeddedFont>
      <p:font typeface="Recursive"/>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onica EP"/>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Play-regular.fntdata"/><Relationship Id="rId25" Type="http://schemas.openxmlformats.org/officeDocument/2006/relationships/slide" Target="slides/slide19.xml"/><Relationship Id="rId28" Type="http://schemas.openxmlformats.org/officeDocument/2006/relationships/font" Target="fonts/Recursive-regular.fntdata"/><Relationship Id="rId27" Type="http://schemas.openxmlformats.org/officeDocument/2006/relationships/font" Target="fonts/Pl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ecursive-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6-28T15:47:16.374">
    <p:pos x="173" y="152"/>
    <p:text>Background cu 0 si 1 face este confuzing. Greu de citit. Se poate face alb?</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e3de9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e3de9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84551eb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84551eb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b3499ca2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b3499ca2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b3499ca2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6b3499ca2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b3499ca2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6b3499ca2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684551eb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684551eb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e3de94a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e3de94a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80f915c4539f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d80f915c4539f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d80f915c4539f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d80f915c4539f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80f915c4539f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80f915c4539f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e3de94a3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5e3de94a3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e3de94a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e3de94a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GDPR, or </a:t>
            </a:r>
            <a:r>
              <a:rPr b="1" lang="en"/>
              <a:t>General Data Protection Regulation</a:t>
            </a:r>
            <a:r>
              <a:rPr lang="en"/>
              <a:t>, is a European Union law focused on data privacy and security. It sets out rules for how organizations handle the personal data of individuals within the EU, regardless of where the organization is located. The GDPR was adopted in 2016 and came into effect on May 25, 2018.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6b2aca31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6b2aca31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(security functions or features – encrypt data in transit and at rest)</a:t>
            </a:r>
            <a:endParaRPr/>
          </a:p>
          <a:p>
            <a:pPr indent="0" lvl="0" marL="0" rtl="0" algn="l">
              <a:spcBef>
                <a:spcPts val="0"/>
              </a:spcBef>
              <a:spcAft>
                <a:spcPts val="0"/>
              </a:spcAft>
              <a:buNone/>
            </a:pPr>
            <a:r>
              <a:rPr lang="en"/>
              <a:t>Humans (end-users, tech-support staff, infrastructure admins – susceptibility to social engineering)</a:t>
            </a:r>
            <a:endParaRPr/>
          </a:p>
          <a:p>
            <a:pPr indent="0" lvl="0" marL="0" rtl="0" algn="l">
              <a:spcBef>
                <a:spcPts val="0"/>
              </a:spcBef>
              <a:spcAft>
                <a:spcPts val="0"/>
              </a:spcAft>
              <a:buNone/>
            </a:pPr>
            <a:r>
              <a:rPr lang="en"/>
              <a:t>Laws</a:t>
            </a:r>
            <a:endParaRPr/>
          </a:p>
          <a:p>
            <a:pPr indent="0" lvl="0" marL="0" rtl="0" algn="l">
              <a:spcBef>
                <a:spcPts val="0"/>
              </a:spcBef>
              <a:spcAft>
                <a:spcPts val="0"/>
              </a:spcAft>
              <a:buNone/>
            </a:pPr>
            <a:r>
              <a:rPr lang="en"/>
              <a:t>Anything else?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6b2aca31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6b2aca31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(security functions or features – encrypt data in transit and at rest)</a:t>
            </a:r>
            <a:endParaRPr/>
          </a:p>
          <a:p>
            <a:pPr indent="0" lvl="0" marL="0" rtl="0" algn="l">
              <a:spcBef>
                <a:spcPts val="0"/>
              </a:spcBef>
              <a:spcAft>
                <a:spcPts val="0"/>
              </a:spcAft>
              <a:buNone/>
            </a:pPr>
            <a:r>
              <a:rPr lang="en"/>
              <a:t>Humans (end-users, tech-support staff, infrastructure admins – susceptibility to social engineering)</a:t>
            </a:r>
            <a:endParaRPr/>
          </a:p>
          <a:p>
            <a:pPr indent="0" lvl="0" marL="0" rtl="0" algn="l">
              <a:spcBef>
                <a:spcPts val="0"/>
              </a:spcBef>
              <a:spcAft>
                <a:spcPts val="0"/>
              </a:spcAft>
              <a:buNone/>
            </a:pPr>
            <a:r>
              <a:rPr lang="en"/>
              <a:t>Laws</a:t>
            </a:r>
            <a:endParaRPr/>
          </a:p>
          <a:p>
            <a:pPr indent="0" lvl="0" marL="0" rtl="0" algn="l">
              <a:spcBef>
                <a:spcPts val="0"/>
              </a:spcBef>
              <a:spcAft>
                <a:spcPts val="0"/>
              </a:spcAft>
              <a:buNone/>
            </a:pPr>
            <a:r>
              <a:rPr lang="en"/>
              <a:t>Anything else?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684551eb4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684551eb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b3499ca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6b3499ca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b2aca31d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b2aca31d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6b3499ca2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6b3499ca2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b3499ca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b3499ca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2">
            <a:alphaModFix amt="3000"/>
          </a:blip>
          <a:stretch>
            <a:fillRect/>
          </a:stretch>
        </p:blipFill>
        <p:spPr>
          <a:xfrm>
            <a:off x="4100" y="2650"/>
            <a:ext cx="9144000" cy="5143500"/>
          </a:xfrm>
          <a:prstGeom prst="rect">
            <a:avLst/>
          </a:prstGeom>
          <a:noFill/>
          <a:ln>
            <a:noFill/>
          </a:ln>
        </p:spPr>
      </p:pic>
      <p:cxnSp>
        <p:nvCxnSpPr>
          <p:cNvPr id="22" name="Google Shape;22;p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3" name="Google Shape;23;p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4" name="Google Shape;24;p4" title="Untitled drawing (4).png"/>
          <p:cNvPicPr preferRelativeResize="0"/>
          <p:nvPr/>
        </p:nvPicPr>
        <p:blipFill>
          <a:blip r:embed="rId3">
            <a:alphaModFix/>
          </a:blip>
          <a:stretch>
            <a:fillRect/>
          </a:stretch>
        </p:blipFill>
        <p:spPr>
          <a:xfrm>
            <a:off x="7905125" y="4386525"/>
            <a:ext cx="1160926" cy="870680"/>
          </a:xfrm>
          <a:prstGeom prst="rect">
            <a:avLst/>
          </a:prstGeom>
          <a:noFill/>
          <a:ln>
            <a:noFill/>
          </a:ln>
        </p:spPr>
      </p:pic>
      <p:cxnSp>
        <p:nvCxnSpPr>
          <p:cNvPr id="25" name="Google Shape;25;p4"/>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mt="9000"/>
          </a:blip>
          <a:stretch>
            <a:fillRect/>
          </a:stretch>
        </p:blipFill>
        <p:spPr>
          <a:xfrm>
            <a:off x="4100" y="265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jp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fidoalliance.org/passkey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1.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valerieaurora.org/hash.html" TargetMode="External"/><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p:nvPr/>
        </p:nvSpPr>
        <p:spPr>
          <a:xfrm>
            <a:off x="8847125" y="0"/>
            <a:ext cx="300600" cy="44970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3"/>
          <p:cNvSpPr/>
          <p:nvPr/>
        </p:nvSpPr>
        <p:spPr>
          <a:xfrm>
            <a:off x="4100" y="4334925"/>
            <a:ext cx="9144000" cy="811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3"/>
          <p:cNvSpPr txBox="1"/>
          <p:nvPr>
            <p:ph type="ctrTitle"/>
          </p:nvPr>
        </p:nvSpPr>
        <p:spPr>
          <a:xfrm>
            <a:off x="1529450" y="1129650"/>
            <a:ext cx="5333400" cy="2237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434343"/>
                </a:solidFill>
                <a:latin typeface="Recursive"/>
                <a:ea typeface="Recursive"/>
                <a:cs typeface="Recursive"/>
                <a:sym typeface="Recursive"/>
              </a:rPr>
              <a:t>Cybersecurity şi Time</a:t>
            </a:r>
            <a:r>
              <a:rPr b="1" lang="en">
                <a:solidFill>
                  <a:srgbClr val="434343"/>
                </a:solidFill>
                <a:latin typeface="Recursive"/>
                <a:ea typeface="Recursive"/>
                <a:cs typeface="Recursive"/>
                <a:sym typeface="Recursive"/>
              </a:rPr>
              <a:t>d</a:t>
            </a:r>
            <a:r>
              <a:rPr b="1" lang="en">
                <a:solidFill>
                  <a:srgbClr val="434343"/>
                </a:solidFill>
                <a:latin typeface="Recursive"/>
                <a:ea typeface="Recursive"/>
                <a:cs typeface="Recursive"/>
                <a:sym typeface="Recursive"/>
              </a:rPr>
              <a:t> One-Time Passwords</a:t>
            </a:r>
            <a:endParaRPr b="1">
              <a:solidFill>
                <a:srgbClr val="434343"/>
              </a:solidFill>
              <a:latin typeface="Recursive"/>
              <a:ea typeface="Recursive"/>
              <a:cs typeface="Recursive"/>
              <a:sym typeface="Recursive"/>
            </a:endParaRPr>
          </a:p>
        </p:txBody>
      </p:sp>
      <p:sp>
        <p:nvSpPr>
          <p:cNvPr id="63" name="Google Shape;63;p13"/>
          <p:cNvSpPr txBox="1"/>
          <p:nvPr>
            <p:ph idx="1" type="subTitle"/>
          </p:nvPr>
        </p:nvSpPr>
        <p:spPr>
          <a:xfrm>
            <a:off x="2046450" y="4386525"/>
            <a:ext cx="3849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ecursive"/>
                <a:ea typeface="Recursive"/>
                <a:cs typeface="Recursive"/>
                <a:sym typeface="Recursive"/>
              </a:rPr>
              <a:t>Code Sinaia 2025</a:t>
            </a:r>
            <a:endParaRPr b="1">
              <a:solidFill>
                <a:srgbClr val="FFFFFF"/>
              </a:solidFill>
              <a:latin typeface="Recursive"/>
              <a:ea typeface="Recursive"/>
              <a:cs typeface="Recursive"/>
              <a:sym typeface="Recursive"/>
            </a:endParaRPr>
          </a:p>
        </p:txBody>
      </p:sp>
      <p:pic>
        <p:nvPicPr>
          <p:cNvPr descr="Mobirise" id="64" name="Google Shape;64;p13"/>
          <p:cNvPicPr preferRelativeResize="0"/>
          <p:nvPr/>
        </p:nvPicPr>
        <p:blipFill rotWithShape="1">
          <a:blip r:embed="rId3">
            <a:alphaModFix/>
          </a:blip>
          <a:srcRect b="0" l="0" r="0" t="0"/>
          <a:stretch/>
        </p:blipFill>
        <p:spPr>
          <a:xfrm>
            <a:off x="169876" y="119131"/>
            <a:ext cx="940835" cy="793830"/>
          </a:xfrm>
          <a:prstGeom prst="rect">
            <a:avLst/>
          </a:prstGeom>
          <a:noFill/>
          <a:ln>
            <a:noFill/>
          </a:ln>
        </p:spPr>
      </p:pic>
      <p:sp>
        <p:nvSpPr>
          <p:cNvPr id="65" name="Google Shape;65;p13"/>
          <p:cNvSpPr txBox="1"/>
          <p:nvPr/>
        </p:nvSpPr>
        <p:spPr>
          <a:xfrm>
            <a:off x="274825" y="48784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FFFFFF"/>
                </a:solidFill>
              </a:rPr>
              <a:t>2025 Copyright © by INPROTED– </a:t>
            </a:r>
            <a:r>
              <a:rPr b="1" lang="en" sz="750">
                <a:solidFill>
                  <a:srgbClr val="FFFFFF"/>
                </a:solidFill>
              </a:rPr>
              <a:t>I</a:t>
            </a:r>
            <a:r>
              <a:rPr lang="en" sz="750">
                <a:solidFill>
                  <a:srgbClr val="FFFFFF"/>
                </a:solidFill>
              </a:rPr>
              <a:t>nternational </a:t>
            </a:r>
            <a:r>
              <a:rPr b="1" lang="en" sz="750">
                <a:solidFill>
                  <a:srgbClr val="FFFFFF"/>
                </a:solidFill>
              </a:rPr>
              <a:t>Pro</a:t>
            </a:r>
            <a:r>
              <a:rPr lang="en" sz="750">
                <a:solidFill>
                  <a:srgbClr val="FFFFFF"/>
                </a:solidFill>
              </a:rPr>
              <a:t>fessionals for </a:t>
            </a:r>
            <a:r>
              <a:rPr b="1" lang="en" sz="750">
                <a:solidFill>
                  <a:srgbClr val="FFFFFF"/>
                </a:solidFill>
              </a:rPr>
              <a:t>T</a:t>
            </a:r>
            <a:r>
              <a:rPr lang="en" sz="750">
                <a:solidFill>
                  <a:srgbClr val="FFFFFF"/>
                </a:solidFill>
              </a:rPr>
              <a:t>echnology and </a:t>
            </a:r>
            <a:r>
              <a:rPr b="1" lang="en" sz="750">
                <a:solidFill>
                  <a:srgbClr val="FFFFFF"/>
                </a:solidFill>
              </a:rPr>
              <a:t>Ed</a:t>
            </a:r>
            <a:r>
              <a:rPr lang="en" sz="750">
                <a:solidFill>
                  <a:srgbClr val="FFFFFF"/>
                </a:solidFill>
              </a:rPr>
              <a:t>ucation | All Rights Reserved</a:t>
            </a:r>
            <a:endParaRPr>
              <a:solidFill>
                <a:srgbClr val="FFFFFF"/>
              </a:solidFill>
            </a:endParaRPr>
          </a:p>
        </p:txBody>
      </p:sp>
      <p:cxnSp>
        <p:nvCxnSpPr>
          <p:cNvPr id="66" name="Google Shape;66;p13"/>
          <p:cNvCxnSpPr/>
          <p:nvPr/>
        </p:nvCxnSpPr>
        <p:spPr>
          <a:xfrm>
            <a:off x="3479000" y="516050"/>
            <a:ext cx="5420100" cy="0"/>
          </a:xfrm>
          <a:prstGeom prst="straightConnector1">
            <a:avLst/>
          </a:prstGeom>
          <a:noFill/>
          <a:ln cap="flat" cmpd="sng" w="76200">
            <a:solidFill>
              <a:srgbClr val="990000"/>
            </a:solidFill>
            <a:prstDash val="dot"/>
            <a:round/>
            <a:headEnd len="med" w="med" type="none"/>
            <a:tailEnd len="med" w="med" type="none"/>
          </a:ln>
        </p:spPr>
      </p:cxnSp>
      <p:cxnSp>
        <p:nvCxnSpPr>
          <p:cNvPr id="67" name="Google Shape;67;p13"/>
          <p:cNvCxnSpPr/>
          <p:nvPr/>
        </p:nvCxnSpPr>
        <p:spPr>
          <a:xfrm>
            <a:off x="6786650" y="2211400"/>
            <a:ext cx="2279400" cy="0"/>
          </a:xfrm>
          <a:prstGeom prst="straightConnector1">
            <a:avLst/>
          </a:prstGeom>
          <a:noFill/>
          <a:ln cap="flat" cmpd="sng" w="76200">
            <a:solidFill>
              <a:srgbClr val="990000"/>
            </a:solidFill>
            <a:prstDash val="dot"/>
            <a:round/>
            <a:headEnd len="med" w="med" type="none"/>
            <a:tailEnd len="med" w="med" type="none"/>
          </a:ln>
        </p:spPr>
      </p:cxnSp>
      <p:cxnSp>
        <p:nvCxnSpPr>
          <p:cNvPr id="68" name="Google Shape;68;p13"/>
          <p:cNvCxnSpPr/>
          <p:nvPr/>
        </p:nvCxnSpPr>
        <p:spPr>
          <a:xfrm>
            <a:off x="3326600" y="4156075"/>
            <a:ext cx="5420100" cy="0"/>
          </a:xfrm>
          <a:prstGeom prst="straightConnector1">
            <a:avLst/>
          </a:prstGeom>
          <a:noFill/>
          <a:ln cap="flat" cmpd="sng" w="76200">
            <a:solidFill>
              <a:srgbClr val="990000"/>
            </a:solidFill>
            <a:prstDash val="dot"/>
            <a:round/>
            <a:headEnd len="med" w="med" type="none"/>
            <a:tailEnd len="med" w="med" type="none"/>
          </a:ln>
        </p:spPr>
      </p:cxnSp>
      <p:cxnSp>
        <p:nvCxnSpPr>
          <p:cNvPr id="69" name="Google Shape;69;p13"/>
          <p:cNvCxnSpPr/>
          <p:nvPr/>
        </p:nvCxnSpPr>
        <p:spPr>
          <a:xfrm>
            <a:off x="-59700" y="2289275"/>
            <a:ext cx="1599600" cy="0"/>
          </a:xfrm>
          <a:prstGeom prst="straightConnector1">
            <a:avLst/>
          </a:prstGeom>
          <a:noFill/>
          <a:ln cap="flat" cmpd="sng" w="76200">
            <a:solidFill>
              <a:srgbClr val="990000"/>
            </a:solidFill>
            <a:prstDash val="dot"/>
            <a:round/>
            <a:headEnd len="med" w="med" type="none"/>
            <a:tailEnd len="med" w="med" type="none"/>
          </a:ln>
        </p:spPr>
      </p:cxnSp>
      <p:cxnSp>
        <p:nvCxnSpPr>
          <p:cNvPr id="70" name="Google Shape;70;p13"/>
          <p:cNvCxnSpPr/>
          <p:nvPr/>
        </p:nvCxnSpPr>
        <p:spPr>
          <a:xfrm>
            <a:off x="2109500" y="288650"/>
            <a:ext cx="0" cy="897000"/>
          </a:xfrm>
          <a:prstGeom prst="straightConnector1">
            <a:avLst/>
          </a:prstGeom>
          <a:noFill/>
          <a:ln cap="flat" cmpd="sng" w="76200">
            <a:solidFill>
              <a:srgbClr val="990000"/>
            </a:solidFill>
            <a:prstDash val="dot"/>
            <a:round/>
            <a:headEnd len="med" w="med" type="none"/>
            <a:tailEnd len="med" w="med" type="none"/>
          </a:ln>
        </p:spPr>
      </p:cxnSp>
      <p:cxnSp>
        <p:nvCxnSpPr>
          <p:cNvPr id="71" name="Google Shape;71;p13"/>
          <p:cNvCxnSpPr/>
          <p:nvPr/>
        </p:nvCxnSpPr>
        <p:spPr>
          <a:xfrm>
            <a:off x="2941575" y="3352050"/>
            <a:ext cx="6000" cy="711300"/>
          </a:xfrm>
          <a:prstGeom prst="straightConnector1">
            <a:avLst/>
          </a:prstGeom>
          <a:noFill/>
          <a:ln cap="flat" cmpd="sng" w="76200">
            <a:solidFill>
              <a:srgbClr val="990000"/>
            </a:solidFill>
            <a:prstDash val="dot"/>
            <a:round/>
            <a:headEnd len="med" w="med" type="none"/>
            <a:tailEnd len="med" w="med" type="none"/>
          </a:ln>
        </p:spPr>
      </p:cxnSp>
      <p:pic>
        <p:nvPicPr>
          <p:cNvPr id="72" name="Google Shape;72;p13" title="Untitled drawing (4).png"/>
          <p:cNvPicPr preferRelativeResize="0"/>
          <p:nvPr/>
        </p:nvPicPr>
        <p:blipFill>
          <a:blip r:embed="rId4">
            <a:alphaModFix/>
          </a:blip>
          <a:stretch>
            <a:fillRect/>
          </a:stretch>
        </p:blipFill>
        <p:spPr>
          <a:xfrm>
            <a:off x="7905125" y="4421250"/>
            <a:ext cx="1160926" cy="870680"/>
          </a:xfrm>
          <a:prstGeom prst="rect">
            <a:avLst/>
          </a:prstGeom>
          <a:noFill/>
          <a:ln>
            <a:noFill/>
          </a:ln>
        </p:spPr>
      </p:pic>
      <p:sp>
        <p:nvSpPr>
          <p:cNvPr id="73" name="Google Shape;73;p13"/>
          <p:cNvSpPr txBox="1"/>
          <p:nvPr/>
        </p:nvSpPr>
        <p:spPr>
          <a:xfrm>
            <a:off x="3103025" y="3113575"/>
            <a:ext cx="4878300" cy="10425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i="1" lang="en" sz="4000">
                <a:solidFill>
                  <a:srgbClr val="434343"/>
                </a:solidFill>
                <a:latin typeface="Recursive"/>
                <a:ea typeface="Recursive"/>
                <a:cs typeface="Recursive"/>
                <a:sym typeface="Recursive"/>
              </a:rPr>
              <a:t>Stefan Gabriel Ene</a:t>
            </a:r>
            <a:endParaRPr i="1" sz="4000">
              <a:solidFill>
                <a:srgbClr val="434343"/>
              </a:solidFill>
              <a:latin typeface="Recursive"/>
              <a:ea typeface="Recursive"/>
              <a:cs typeface="Recursive"/>
              <a:sym typeface="Recursive"/>
            </a:endParaRPr>
          </a:p>
        </p:txBody>
      </p:sp>
      <p:pic>
        <p:nvPicPr>
          <p:cNvPr id="74" name="Google Shape;74;p13"/>
          <p:cNvPicPr preferRelativeResize="0"/>
          <p:nvPr/>
        </p:nvPicPr>
        <p:blipFill>
          <a:blip r:embed="rId5">
            <a:alphaModFix/>
          </a:blip>
          <a:stretch>
            <a:fillRect/>
          </a:stretch>
        </p:blipFill>
        <p:spPr>
          <a:xfrm>
            <a:off x="7478625" y="753050"/>
            <a:ext cx="1221350" cy="122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2"/>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93" name="Google Shape;193;p22"/>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Simetrică</a:t>
            </a:r>
            <a:endParaRPr>
              <a:latin typeface="Recursive"/>
              <a:ea typeface="Recursive"/>
              <a:cs typeface="Recursive"/>
              <a:sym typeface="Recursive"/>
            </a:endParaRPr>
          </a:p>
        </p:txBody>
      </p:sp>
      <p:sp>
        <p:nvSpPr>
          <p:cNvPr id="194" name="Google Shape;194;p22"/>
          <p:cNvSpPr txBox="1"/>
          <p:nvPr>
            <p:ph idx="1" type="body"/>
          </p:nvPr>
        </p:nvSpPr>
        <p:spPr>
          <a:xfrm>
            <a:off x="717275" y="995775"/>
            <a:ext cx="657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C00000"/>
                </a:solidFill>
                <a:latin typeface="Play"/>
                <a:ea typeface="Play"/>
                <a:cs typeface="Play"/>
                <a:sym typeface="Play"/>
              </a:rPr>
              <a:t>s</a:t>
            </a:r>
            <a:r>
              <a:rPr lang="en">
                <a:solidFill>
                  <a:srgbClr val="C00000"/>
                </a:solidFill>
                <a:latin typeface="Play"/>
                <a:ea typeface="Play"/>
                <a:cs typeface="Play"/>
                <a:sym typeface="Play"/>
              </a:rPr>
              <a:t>ymmetric key crypto</a:t>
            </a:r>
            <a:r>
              <a:rPr lang="en"/>
              <a:t>: Alice și Bob folosesc </a:t>
            </a:r>
            <a:r>
              <a:rPr lang="en"/>
              <a:t>aceeași</a:t>
            </a:r>
            <a:r>
              <a:rPr lang="en"/>
              <a:t> cheie: </a:t>
            </a:r>
            <a:r>
              <a:rPr lang="en">
                <a:solidFill>
                  <a:srgbClr val="CC0000"/>
                </a:solidFill>
                <a:latin typeface="Play"/>
                <a:ea typeface="Play"/>
                <a:cs typeface="Play"/>
                <a:sym typeface="Play"/>
              </a:rPr>
              <a:t>K</a:t>
            </a:r>
            <a:endParaRPr>
              <a:solidFill>
                <a:srgbClr val="CC0000"/>
              </a:solidFill>
              <a:latin typeface="Play"/>
              <a:ea typeface="Play"/>
              <a:cs typeface="Play"/>
              <a:sym typeface="Play"/>
            </a:endParaRPr>
          </a:p>
        </p:txBody>
      </p:sp>
      <p:cxnSp>
        <p:nvCxnSpPr>
          <p:cNvPr id="195" name="Google Shape;195;p22"/>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196" name="Google Shape;196;p22"/>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97" name="Google Shape;197;p22"/>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98" name="Google Shape;198;p22"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99" name="Google Shape;199;p22"/>
          <p:cNvPicPr preferRelativeResize="0"/>
          <p:nvPr/>
        </p:nvPicPr>
        <p:blipFill rotWithShape="1">
          <a:blip r:embed="rId5">
            <a:alphaModFix/>
          </a:blip>
          <a:srcRect b="50968" l="0" r="0" t="0"/>
          <a:stretch/>
        </p:blipFill>
        <p:spPr>
          <a:xfrm>
            <a:off x="1471300" y="1573051"/>
            <a:ext cx="5584149" cy="1340025"/>
          </a:xfrm>
          <a:prstGeom prst="rect">
            <a:avLst/>
          </a:prstGeom>
          <a:noFill/>
          <a:ln>
            <a:noFill/>
          </a:ln>
        </p:spPr>
      </p:pic>
      <p:sp>
        <p:nvSpPr>
          <p:cNvPr id="200" name="Google Shape;200;p22"/>
          <p:cNvSpPr/>
          <p:nvPr/>
        </p:nvSpPr>
        <p:spPr>
          <a:xfrm>
            <a:off x="3244875" y="2282700"/>
            <a:ext cx="1685400" cy="7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2"/>
          <p:cNvSpPr txBox="1"/>
          <p:nvPr/>
        </p:nvSpPr>
        <p:spPr>
          <a:xfrm>
            <a:off x="2719323" y="3081231"/>
            <a:ext cx="382500" cy="3693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pic>
        <p:nvPicPr>
          <p:cNvPr descr="BS00768_[1]" id="202" name="Google Shape;202;p22"/>
          <p:cNvPicPr preferRelativeResize="0"/>
          <p:nvPr/>
        </p:nvPicPr>
        <p:blipFill rotWithShape="1">
          <a:blip r:embed="rId6">
            <a:alphaModFix/>
          </a:blip>
          <a:srcRect b="0" l="0" r="0" t="0"/>
          <a:stretch/>
        </p:blipFill>
        <p:spPr>
          <a:xfrm rot="10800000">
            <a:off x="2398575" y="3168984"/>
            <a:ext cx="373587" cy="193806"/>
          </a:xfrm>
          <a:prstGeom prst="rect">
            <a:avLst/>
          </a:prstGeom>
          <a:noFill/>
          <a:ln>
            <a:noFill/>
          </a:ln>
        </p:spPr>
      </p:pic>
      <p:cxnSp>
        <p:nvCxnSpPr>
          <p:cNvPr id="203" name="Google Shape;203;p22"/>
          <p:cNvCxnSpPr/>
          <p:nvPr/>
        </p:nvCxnSpPr>
        <p:spPr>
          <a:xfrm rot="10800000">
            <a:off x="2765082" y="2759056"/>
            <a:ext cx="0" cy="337200"/>
          </a:xfrm>
          <a:prstGeom prst="straightConnector1">
            <a:avLst/>
          </a:prstGeom>
          <a:noFill/>
          <a:ln cap="flat" cmpd="sng" w="25400">
            <a:solidFill>
              <a:srgbClr val="525252"/>
            </a:solidFill>
            <a:prstDash val="solid"/>
            <a:miter lim="800000"/>
            <a:headEnd len="sm" w="sm" type="none"/>
            <a:tailEnd len="med" w="med" type="triangle"/>
          </a:ln>
        </p:spPr>
      </p:cxnSp>
      <p:sp>
        <p:nvSpPr>
          <p:cNvPr id="204" name="Google Shape;204;p22"/>
          <p:cNvSpPr txBox="1"/>
          <p:nvPr/>
        </p:nvSpPr>
        <p:spPr>
          <a:xfrm>
            <a:off x="5595573" y="3117381"/>
            <a:ext cx="382500" cy="369300"/>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pic>
        <p:nvPicPr>
          <p:cNvPr descr="BS00768_[1]" id="205" name="Google Shape;205;p22"/>
          <p:cNvPicPr preferRelativeResize="0"/>
          <p:nvPr/>
        </p:nvPicPr>
        <p:blipFill rotWithShape="1">
          <a:blip r:embed="rId6">
            <a:alphaModFix/>
          </a:blip>
          <a:srcRect b="0" l="0" r="0" t="0"/>
          <a:stretch/>
        </p:blipFill>
        <p:spPr>
          <a:xfrm rot="10800000">
            <a:off x="5274825" y="3205134"/>
            <a:ext cx="373587" cy="193806"/>
          </a:xfrm>
          <a:prstGeom prst="rect">
            <a:avLst/>
          </a:prstGeom>
          <a:noFill/>
          <a:ln>
            <a:noFill/>
          </a:ln>
        </p:spPr>
      </p:pic>
      <p:cxnSp>
        <p:nvCxnSpPr>
          <p:cNvPr id="206" name="Google Shape;206;p22"/>
          <p:cNvCxnSpPr/>
          <p:nvPr/>
        </p:nvCxnSpPr>
        <p:spPr>
          <a:xfrm rot="10800000">
            <a:off x="5641332" y="2795206"/>
            <a:ext cx="0" cy="337200"/>
          </a:xfrm>
          <a:prstGeom prst="straightConnector1">
            <a:avLst/>
          </a:prstGeom>
          <a:noFill/>
          <a:ln cap="flat" cmpd="sng" w="25400">
            <a:solidFill>
              <a:srgbClr val="525252"/>
            </a:solidFill>
            <a:prstDash val="solid"/>
            <a:miter lim="800000"/>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nvSpPr>
        <p:spPr>
          <a:xfrm>
            <a:off x="4409725" y="893125"/>
            <a:ext cx="4694400" cy="3515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2100">
                <a:solidFill>
                  <a:srgbClr val="0070C0"/>
                </a:solidFill>
              </a:rPr>
              <a:t>AES: Advanced Encryption Standard</a:t>
            </a:r>
            <a:endParaRPr sz="2100">
              <a:solidFill>
                <a:srgbClr val="0070C0"/>
              </a:solidFill>
            </a:endParaRPr>
          </a:p>
          <a:p>
            <a:pPr indent="-171450" lvl="0" marL="171450" rtl="0" algn="l">
              <a:lnSpc>
                <a:spcPct val="90000"/>
              </a:lnSpc>
              <a:spcBef>
                <a:spcPts val="750"/>
              </a:spcBef>
              <a:spcAft>
                <a:spcPts val="0"/>
              </a:spcAft>
              <a:buClr>
                <a:schemeClr val="dk1"/>
              </a:buClr>
              <a:buSzPts val="2100"/>
              <a:buFont typeface="Play"/>
              <a:buChar char="•"/>
            </a:pPr>
            <a:r>
              <a:rPr lang="en" sz="2100">
                <a:solidFill>
                  <a:schemeClr val="dk1"/>
                </a:solidFill>
              </a:rPr>
              <a:t>symmetric-key NIST standard </a:t>
            </a:r>
            <a:endParaRPr sz="2100">
              <a:solidFill>
                <a:schemeClr val="dk1"/>
              </a:solidFill>
            </a:endParaRPr>
          </a:p>
          <a:p>
            <a:pPr indent="-171450" lvl="0" marL="171450" rtl="0" algn="l">
              <a:lnSpc>
                <a:spcPct val="90000"/>
              </a:lnSpc>
              <a:spcBef>
                <a:spcPts val="750"/>
              </a:spcBef>
              <a:spcAft>
                <a:spcPts val="0"/>
              </a:spcAft>
              <a:buClr>
                <a:schemeClr val="dk1"/>
              </a:buClr>
              <a:buSzPts val="2100"/>
              <a:buFont typeface="Play"/>
              <a:buChar char="•"/>
            </a:pPr>
            <a:r>
              <a:rPr lang="en" sz="2100">
                <a:solidFill>
                  <a:schemeClr val="dk1"/>
                </a:solidFill>
              </a:rPr>
              <a:t>înlocuit</a:t>
            </a:r>
            <a:r>
              <a:rPr lang="en" sz="2100">
                <a:solidFill>
                  <a:schemeClr val="dk1"/>
                </a:solidFill>
              </a:rPr>
              <a:t> DES (Nov 2001)</a:t>
            </a:r>
            <a:endParaRPr sz="2100">
              <a:solidFill>
                <a:schemeClr val="dk1"/>
              </a:solidFill>
            </a:endParaRPr>
          </a:p>
          <a:p>
            <a:pPr indent="-171450" lvl="0" marL="171450" rtl="0" algn="l">
              <a:lnSpc>
                <a:spcPct val="90000"/>
              </a:lnSpc>
              <a:spcBef>
                <a:spcPts val="750"/>
              </a:spcBef>
              <a:spcAft>
                <a:spcPts val="0"/>
              </a:spcAft>
              <a:buClr>
                <a:schemeClr val="dk1"/>
              </a:buClr>
              <a:buSzPts val="2100"/>
              <a:buFont typeface="Play"/>
              <a:buChar char="•"/>
            </a:pPr>
            <a:r>
              <a:rPr lang="en" sz="2100">
                <a:solidFill>
                  <a:schemeClr val="dk1"/>
                </a:solidFill>
              </a:rPr>
              <a:t>procesează date în blocuri de 128-bit</a:t>
            </a:r>
            <a:endParaRPr sz="2100">
              <a:solidFill>
                <a:schemeClr val="dk1"/>
              </a:solidFill>
            </a:endParaRPr>
          </a:p>
          <a:p>
            <a:pPr indent="-171450" lvl="0" marL="171450" rtl="0" algn="l">
              <a:lnSpc>
                <a:spcPct val="90000"/>
              </a:lnSpc>
              <a:spcBef>
                <a:spcPts val="750"/>
              </a:spcBef>
              <a:spcAft>
                <a:spcPts val="0"/>
              </a:spcAft>
              <a:buClr>
                <a:schemeClr val="dk1"/>
              </a:buClr>
              <a:buSzPts val="2100"/>
              <a:buFont typeface="Play"/>
              <a:buChar char="•"/>
            </a:pPr>
            <a:r>
              <a:rPr lang="en" sz="2100">
                <a:solidFill>
                  <a:schemeClr val="dk1"/>
                </a:solidFill>
              </a:rPr>
              <a:t>c</a:t>
            </a:r>
            <a:r>
              <a:rPr lang="en" sz="2100">
                <a:solidFill>
                  <a:schemeClr val="dk1"/>
                </a:solidFill>
              </a:rPr>
              <a:t>hei de 128, 192, sau 256-bit</a:t>
            </a:r>
            <a:endParaRPr sz="2100">
              <a:solidFill>
                <a:schemeClr val="dk1"/>
              </a:solidFill>
            </a:endParaRPr>
          </a:p>
          <a:p>
            <a:pPr indent="-171450" lvl="0" marL="171450" rtl="0" algn="l">
              <a:lnSpc>
                <a:spcPct val="90000"/>
              </a:lnSpc>
              <a:spcBef>
                <a:spcPts val="750"/>
              </a:spcBef>
              <a:spcAft>
                <a:spcPts val="0"/>
              </a:spcAft>
              <a:buClr>
                <a:schemeClr val="dk1"/>
              </a:buClr>
              <a:buSzPts val="2100"/>
              <a:buFont typeface="Play"/>
              <a:buChar char="•"/>
            </a:pPr>
            <a:r>
              <a:rPr lang="en" sz="2100">
                <a:solidFill>
                  <a:schemeClr val="dk1"/>
                </a:solidFill>
              </a:rPr>
              <a:t>decriptarea </a:t>
            </a:r>
            <a:r>
              <a:rPr lang="en" sz="2100">
                <a:solidFill>
                  <a:schemeClr val="dk1"/>
                </a:solidFill>
              </a:rPr>
              <a:t>prin</a:t>
            </a:r>
            <a:r>
              <a:rPr lang="en" sz="2100">
                <a:solidFill>
                  <a:schemeClr val="dk1"/>
                </a:solidFill>
              </a:rPr>
              <a:t> brute force (fiecare combinație) pentru 1s for DES, ar lua 149 trillioane de ani pentru AES</a:t>
            </a:r>
            <a:endParaRPr sz="2100">
              <a:solidFill>
                <a:schemeClr val="dk1"/>
              </a:solidFill>
            </a:endParaRPr>
          </a:p>
          <a:p>
            <a:pPr indent="0" lvl="0" marL="0" rtl="0" algn="l">
              <a:lnSpc>
                <a:spcPct val="90000"/>
              </a:lnSpc>
              <a:spcBef>
                <a:spcPts val="750"/>
              </a:spcBef>
              <a:spcAft>
                <a:spcPts val="0"/>
              </a:spcAft>
              <a:buNone/>
            </a:pPr>
            <a:r>
              <a:t/>
            </a:r>
            <a:endParaRPr sz="2100">
              <a:solidFill>
                <a:schemeClr val="dk1"/>
              </a:solidFill>
            </a:endParaRPr>
          </a:p>
        </p:txBody>
      </p:sp>
      <p:sp>
        <p:nvSpPr>
          <p:cNvPr id="212" name="Google Shape;212;p23"/>
          <p:cNvSpPr txBox="1"/>
          <p:nvPr/>
        </p:nvSpPr>
        <p:spPr>
          <a:xfrm>
            <a:off x="285750" y="1122225"/>
            <a:ext cx="4124100" cy="3515100"/>
          </a:xfrm>
          <a:prstGeom prst="rect">
            <a:avLst/>
          </a:prstGeom>
          <a:noFill/>
          <a:ln>
            <a:noFill/>
          </a:ln>
        </p:spPr>
        <p:txBody>
          <a:bodyPr anchorCtr="0" anchor="t" bIns="45700" lIns="91425" spcFirstLastPara="1" rIns="91425" wrap="square" tIns="45700">
            <a:normAutofit fontScale="85000"/>
          </a:bodyPr>
          <a:lstStyle/>
          <a:p>
            <a:pPr indent="-171450" lvl="0" marL="171450" rtl="0" algn="l">
              <a:lnSpc>
                <a:spcPct val="90000"/>
              </a:lnSpc>
              <a:spcBef>
                <a:spcPts val="0"/>
              </a:spcBef>
              <a:spcAft>
                <a:spcPts val="0"/>
              </a:spcAft>
              <a:buNone/>
            </a:pPr>
            <a:r>
              <a:rPr lang="en" sz="2400">
                <a:solidFill>
                  <a:srgbClr val="C00000"/>
                </a:solidFill>
              </a:rPr>
              <a:t>DES: Data Encryption Standard</a:t>
            </a:r>
            <a:endParaRPr sz="2100">
              <a:solidFill>
                <a:srgbClr val="C00000"/>
              </a:solidFill>
            </a:endParaRPr>
          </a:p>
          <a:p>
            <a:pPr indent="-161480" lvl="0" marL="171450" rtl="0" algn="l">
              <a:lnSpc>
                <a:spcPct val="90000"/>
              </a:lnSpc>
              <a:spcBef>
                <a:spcPts val="750"/>
              </a:spcBef>
              <a:spcAft>
                <a:spcPts val="0"/>
              </a:spcAft>
              <a:buClr>
                <a:schemeClr val="dk1"/>
              </a:buClr>
              <a:buSzPct val="100000"/>
              <a:buFont typeface="Play"/>
              <a:buChar char="•"/>
            </a:pPr>
            <a:r>
              <a:rPr lang="en" sz="2100">
                <a:solidFill>
                  <a:schemeClr val="dk1"/>
                </a:solidFill>
              </a:rPr>
              <a:t>US encryption standard [NIST 1993]</a:t>
            </a:r>
            <a:endParaRPr sz="2100">
              <a:solidFill>
                <a:schemeClr val="dk1"/>
              </a:solidFill>
            </a:endParaRPr>
          </a:p>
          <a:p>
            <a:pPr indent="-161480" lvl="0" marL="171450" rtl="0" algn="l">
              <a:lnSpc>
                <a:spcPct val="90000"/>
              </a:lnSpc>
              <a:spcBef>
                <a:spcPts val="750"/>
              </a:spcBef>
              <a:spcAft>
                <a:spcPts val="0"/>
              </a:spcAft>
              <a:buClr>
                <a:schemeClr val="dk1"/>
              </a:buClr>
              <a:buSzPct val="100000"/>
              <a:buFont typeface="Play"/>
              <a:buChar char="•"/>
            </a:pPr>
            <a:r>
              <a:rPr lang="en" sz="2100">
                <a:solidFill>
                  <a:schemeClr val="dk1"/>
                </a:solidFill>
              </a:rPr>
              <a:t>c</a:t>
            </a:r>
            <a:r>
              <a:rPr lang="en" sz="2100">
                <a:solidFill>
                  <a:schemeClr val="dk1"/>
                </a:solidFill>
              </a:rPr>
              <a:t>heie simetrică de 56-bit</a:t>
            </a:r>
            <a:endParaRPr sz="2100">
              <a:solidFill>
                <a:schemeClr val="dk1"/>
              </a:solidFill>
            </a:endParaRPr>
          </a:p>
          <a:p>
            <a:pPr indent="-161480" lvl="0" marL="171450" rtl="0" algn="l">
              <a:lnSpc>
                <a:spcPct val="90000"/>
              </a:lnSpc>
              <a:spcBef>
                <a:spcPts val="750"/>
              </a:spcBef>
              <a:spcAft>
                <a:spcPts val="0"/>
              </a:spcAft>
              <a:buClr>
                <a:schemeClr val="dk1"/>
              </a:buClr>
              <a:buSzPct val="100000"/>
              <a:buFont typeface="Play"/>
              <a:buChar char="•"/>
            </a:pPr>
            <a:r>
              <a:rPr lang="en" sz="2100">
                <a:solidFill>
                  <a:schemeClr val="dk1"/>
                </a:solidFill>
              </a:rPr>
              <a:t>i</a:t>
            </a:r>
            <a:r>
              <a:rPr lang="en" sz="2100">
                <a:solidFill>
                  <a:schemeClr val="dk1"/>
                </a:solidFill>
              </a:rPr>
              <a:t>nput de 64-bit plaintext</a:t>
            </a:r>
            <a:endParaRPr sz="2100">
              <a:solidFill>
                <a:schemeClr val="dk1"/>
              </a:solidFill>
            </a:endParaRPr>
          </a:p>
          <a:p>
            <a:pPr indent="-161480" lvl="0" marL="171450" rtl="0" algn="l">
              <a:lnSpc>
                <a:spcPct val="90000"/>
              </a:lnSpc>
              <a:spcBef>
                <a:spcPts val="750"/>
              </a:spcBef>
              <a:spcAft>
                <a:spcPts val="0"/>
              </a:spcAft>
              <a:buClr>
                <a:schemeClr val="dk1"/>
              </a:buClr>
              <a:buSzPct val="100000"/>
              <a:buFont typeface="Play"/>
              <a:buChar char="•"/>
            </a:pPr>
            <a:r>
              <a:rPr lang="en" sz="2100">
                <a:solidFill>
                  <a:schemeClr val="dk1"/>
                </a:solidFill>
              </a:rPr>
              <a:t>Cât de secure este DES?</a:t>
            </a:r>
            <a:endParaRPr sz="2100">
              <a:solidFill>
                <a:schemeClr val="dk1"/>
              </a:solidFill>
            </a:endParaRPr>
          </a:p>
          <a:p>
            <a:pPr indent="-161510" lvl="1" marL="514350" rtl="0" algn="l">
              <a:lnSpc>
                <a:spcPct val="90000"/>
              </a:lnSpc>
              <a:spcBef>
                <a:spcPts val="375"/>
              </a:spcBef>
              <a:spcAft>
                <a:spcPts val="0"/>
              </a:spcAft>
              <a:buClr>
                <a:schemeClr val="dk1"/>
              </a:buClr>
              <a:buSzPct val="100000"/>
              <a:buFont typeface="Play"/>
              <a:buChar char="•"/>
            </a:pPr>
            <a:r>
              <a:rPr lang="en" sz="2100">
                <a:solidFill>
                  <a:schemeClr val="dk1"/>
                </a:solidFill>
              </a:rPr>
              <a:t>DES Challenge: 56-bit-key-encrypted phrase  decriptat (brute force) în &lt;1 day</a:t>
            </a:r>
            <a:endParaRPr sz="2100">
              <a:solidFill>
                <a:schemeClr val="dk1"/>
              </a:solidFill>
            </a:endParaRPr>
          </a:p>
          <a:p>
            <a:pPr indent="-161480" lvl="0" marL="171450" rtl="0" algn="l">
              <a:lnSpc>
                <a:spcPct val="90000"/>
              </a:lnSpc>
              <a:spcBef>
                <a:spcPts val="750"/>
              </a:spcBef>
              <a:spcAft>
                <a:spcPts val="0"/>
              </a:spcAft>
              <a:buClr>
                <a:schemeClr val="dk1"/>
              </a:buClr>
              <a:buSzPct val="100000"/>
              <a:buFont typeface="Play"/>
              <a:buChar char="•"/>
            </a:pPr>
            <a:r>
              <a:rPr lang="en" sz="2100">
                <a:solidFill>
                  <a:schemeClr val="dk1"/>
                </a:solidFill>
              </a:rPr>
              <a:t>Cum putem face DES mai secure:</a:t>
            </a:r>
            <a:endParaRPr sz="2100">
              <a:solidFill>
                <a:schemeClr val="dk1"/>
              </a:solidFill>
            </a:endParaRPr>
          </a:p>
          <a:p>
            <a:pPr indent="-161510" lvl="1" marL="514350" rtl="0" algn="l">
              <a:lnSpc>
                <a:spcPct val="90000"/>
              </a:lnSpc>
              <a:spcBef>
                <a:spcPts val="375"/>
              </a:spcBef>
              <a:spcAft>
                <a:spcPts val="0"/>
              </a:spcAft>
              <a:buClr>
                <a:schemeClr val="dk1"/>
              </a:buClr>
              <a:buSzPct val="100000"/>
              <a:buFont typeface="Play"/>
              <a:buChar char="•"/>
            </a:pPr>
            <a:r>
              <a:rPr lang="en" sz="2100">
                <a:solidFill>
                  <a:schemeClr val="dk1"/>
                </a:solidFill>
              </a:rPr>
              <a:t>3DES: criptează de 3 ori cu 3 chei diferite</a:t>
            </a:r>
            <a:endParaRPr sz="1800">
              <a:solidFill>
                <a:schemeClr val="dk1"/>
              </a:solidFill>
            </a:endParaRPr>
          </a:p>
        </p:txBody>
      </p:sp>
      <p:sp>
        <p:nvSpPr>
          <p:cNvPr id="213" name="Google Shape;213;p23"/>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Algoritmi</a:t>
            </a:r>
            <a:r>
              <a:rPr lang="en">
                <a:latin typeface="Recursive"/>
                <a:ea typeface="Recursive"/>
                <a:cs typeface="Recursive"/>
                <a:sym typeface="Recursive"/>
              </a:rPr>
              <a:t> Simetrici</a:t>
            </a:r>
            <a:endParaRPr>
              <a:latin typeface="Recursive"/>
              <a:ea typeface="Recursive"/>
              <a:cs typeface="Recursive"/>
              <a:sym typeface="Recursiv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idx="1" type="body"/>
          </p:nvPr>
        </p:nvSpPr>
        <p:spPr>
          <a:xfrm>
            <a:off x="717275" y="995775"/>
            <a:ext cx="4009800" cy="27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Criptarea cu Chei Publice</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sender, receiver </a:t>
            </a:r>
            <a:r>
              <a:rPr b="1" lang="en">
                <a:solidFill>
                  <a:srgbClr val="0000FF"/>
                </a:solidFill>
              </a:rPr>
              <a:t>nu</a:t>
            </a:r>
            <a:r>
              <a:rPr lang="en">
                <a:solidFill>
                  <a:schemeClr val="dk1"/>
                </a:solidFill>
              </a:rPr>
              <a:t> au o cheie comună</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t>
            </a:r>
            <a:r>
              <a:rPr lang="en">
                <a:solidFill>
                  <a:schemeClr val="dk1"/>
                </a:solidFill>
              </a:rPr>
              <a:t>heia </a:t>
            </a:r>
            <a:r>
              <a:rPr b="1" lang="en">
                <a:solidFill>
                  <a:srgbClr val="0000FF"/>
                </a:solidFill>
              </a:rPr>
              <a:t>publică</a:t>
            </a:r>
            <a:r>
              <a:rPr lang="en">
                <a:solidFill>
                  <a:schemeClr val="dk1"/>
                </a:solidFill>
              </a:rPr>
              <a:t> de criptare este știută de toată lumea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t>
            </a:r>
            <a:r>
              <a:rPr lang="en">
                <a:solidFill>
                  <a:schemeClr val="dk1"/>
                </a:solidFill>
              </a:rPr>
              <a:t>heia </a:t>
            </a:r>
            <a:r>
              <a:rPr b="1" lang="en">
                <a:solidFill>
                  <a:srgbClr val="0000FF"/>
                </a:solidFill>
              </a:rPr>
              <a:t>privată</a:t>
            </a:r>
            <a:r>
              <a:rPr lang="en">
                <a:solidFill>
                  <a:schemeClr val="dk1"/>
                </a:solidFill>
              </a:rPr>
              <a:t> de decriptare este știută numai de receiver</a:t>
            </a:r>
            <a:endParaRPr>
              <a:solidFill>
                <a:schemeClr val="dk1"/>
              </a:solidFill>
            </a:endParaRPr>
          </a:p>
        </p:txBody>
      </p:sp>
      <p:sp>
        <p:nvSpPr>
          <p:cNvPr id="219" name="Google Shape;219;p24"/>
          <p:cNvSpPr txBox="1"/>
          <p:nvPr/>
        </p:nvSpPr>
        <p:spPr>
          <a:xfrm>
            <a:off x="5413000" y="1374488"/>
            <a:ext cx="3203100" cy="2122500"/>
          </a:xfrm>
          <a:prstGeom prst="rect">
            <a:avLst/>
          </a:prstGeom>
          <a:noFill/>
          <a:ln cap="flat" cmpd="sng" w="19050">
            <a:solidFill>
              <a:srgbClr val="4A86E8"/>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None/>
            </a:pPr>
            <a:r>
              <a:rPr lang="en" sz="1800">
                <a:solidFill>
                  <a:srgbClr val="CC0000"/>
                </a:solidFill>
              </a:rPr>
              <a:t>symmetric key crypto</a:t>
            </a:r>
            <a:r>
              <a:rPr lang="en" sz="1800">
                <a:solidFill>
                  <a:schemeClr val="dk1"/>
                </a:solidFill>
              </a:rPr>
              <a:t>:</a:t>
            </a:r>
            <a:endParaRPr sz="1800">
              <a:solidFill>
                <a:schemeClr val="dk1"/>
              </a:solidFill>
            </a:endParaRPr>
          </a:p>
          <a:p>
            <a:pPr indent="-147636" lvl="0" marL="264318" rtl="0" algn="l">
              <a:lnSpc>
                <a:spcPct val="90000"/>
              </a:lnSpc>
              <a:spcBef>
                <a:spcPts val="750"/>
              </a:spcBef>
              <a:spcAft>
                <a:spcPts val="0"/>
              </a:spcAft>
              <a:buClr>
                <a:schemeClr val="dk1"/>
              </a:buClr>
              <a:buSzPts val="1800"/>
              <a:buFont typeface="Noto Sans Symbols"/>
              <a:buChar char="▪"/>
            </a:pPr>
            <a:r>
              <a:rPr lang="en" sz="1800">
                <a:solidFill>
                  <a:schemeClr val="dk1"/>
                </a:solidFill>
              </a:rPr>
              <a:t>Trebuie ca </a:t>
            </a:r>
            <a:r>
              <a:rPr lang="en" sz="1800">
                <a:solidFill>
                  <a:schemeClr val="dk1"/>
                </a:solidFill>
              </a:rPr>
              <a:t>sender, receiver să cunoască un secret comun</a:t>
            </a:r>
            <a:endParaRPr sz="1800">
              <a:solidFill>
                <a:schemeClr val="dk1"/>
              </a:solidFill>
            </a:endParaRPr>
          </a:p>
          <a:p>
            <a:pPr indent="-147636" lvl="0" marL="264318" rtl="0" algn="l">
              <a:lnSpc>
                <a:spcPct val="90000"/>
              </a:lnSpc>
              <a:spcBef>
                <a:spcPts val="750"/>
              </a:spcBef>
              <a:spcAft>
                <a:spcPts val="0"/>
              </a:spcAft>
              <a:buClr>
                <a:schemeClr val="dk1"/>
              </a:buClr>
              <a:buSzPts val="1800"/>
              <a:buFont typeface="Noto Sans Symbols"/>
              <a:buChar char="▪"/>
            </a:pPr>
            <a:r>
              <a:rPr lang="en" sz="1800">
                <a:solidFill>
                  <a:schemeClr val="dk1"/>
                </a:solidFill>
              </a:rPr>
              <a:t>Q: cum poți alege o cheie secretă (mai ales dacă nu s-au întâlnit niciodată)?</a:t>
            </a:r>
            <a:endParaRPr sz="1800">
              <a:solidFill>
                <a:schemeClr val="dk1"/>
              </a:solidFill>
            </a:endParaRPr>
          </a:p>
        </p:txBody>
      </p:sp>
      <p:sp>
        <p:nvSpPr>
          <p:cNvPr id="220" name="Google Shape;220;p24"/>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Asimetrică</a:t>
            </a:r>
            <a:endParaRPr>
              <a:latin typeface="Recursive"/>
              <a:ea typeface="Recursive"/>
              <a:cs typeface="Recursive"/>
              <a:sym typeface="Recursive"/>
            </a:endParaRPr>
          </a:p>
        </p:txBody>
      </p:sp>
      <p:cxnSp>
        <p:nvCxnSpPr>
          <p:cNvPr id="221" name="Google Shape;221;p24"/>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22" name="Google Shape;222;p2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23" name="Google Shape;223;p2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24" name="Google Shape;224;p24" title="Untitled drawing (4).png"/>
          <p:cNvPicPr preferRelativeResize="0"/>
          <p:nvPr/>
        </p:nvPicPr>
        <p:blipFill>
          <a:blip r:embed="rId3">
            <a:alphaModFix/>
          </a:blip>
          <a:stretch>
            <a:fillRect/>
          </a:stretch>
        </p:blipFill>
        <p:spPr>
          <a:xfrm>
            <a:off x="7905125" y="4386525"/>
            <a:ext cx="1160926" cy="870680"/>
          </a:xfrm>
          <a:prstGeom prst="rect">
            <a:avLst/>
          </a:prstGeom>
          <a:noFill/>
          <a:ln>
            <a:noFill/>
          </a:ln>
        </p:spPr>
      </p:pic>
      <p:sp>
        <p:nvSpPr>
          <p:cNvPr id="225" name="Google Shape;225;p24"/>
          <p:cNvSpPr txBox="1"/>
          <p:nvPr/>
        </p:nvSpPr>
        <p:spPr>
          <a:xfrm>
            <a:off x="402868" y="3886489"/>
            <a:ext cx="8557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100"/>
              <a:buFont typeface="Arial"/>
              <a:buNone/>
            </a:pPr>
            <a:r>
              <a:rPr i="0" lang="en" sz="2000" u="none" cap="none" strike="noStrike">
                <a:solidFill>
                  <a:srgbClr val="000099"/>
                </a:solidFill>
              </a:rPr>
              <a:t>Public key cryptography </a:t>
            </a:r>
            <a:r>
              <a:rPr lang="en" sz="2000">
                <a:solidFill>
                  <a:srgbClr val="000099"/>
                </a:solidFill>
              </a:rPr>
              <a:t>a revoluționat criptografia veche de 2000 de ani!</a:t>
            </a:r>
            <a:endParaRPr i="0" sz="2000" u="none" cap="none" strike="noStrike">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5"/>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31" name="Google Shape;231;p2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Multi-Factor Authentication</a:t>
            </a:r>
            <a:endParaRPr>
              <a:latin typeface="Recursive"/>
              <a:ea typeface="Recursive"/>
              <a:cs typeface="Recursive"/>
              <a:sym typeface="Recursive"/>
            </a:endParaRPr>
          </a:p>
        </p:txBody>
      </p:sp>
      <p:sp>
        <p:nvSpPr>
          <p:cNvPr id="232" name="Google Shape;232;p25"/>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cxnSp>
        <p:nvCxnSpPr>
          <p:cNvPr id="233" name="Google Shape;233;p25"/>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34" name="Google Shape;234;p25"/>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35" name="Google Shape;235;p25"/>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36" name="Google Shape;236;p25"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6"/>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242" name="Google Shape;242;p26"/>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Timed One-Time Passwords</a:t>
            </a:r>
            <a:endParaRPr>
              <a:latin typeface="Recursive"/>
              <a:ea typeface="Recursive"/>
              <a:cs typeface="Recursive"/>
              <a:sym typeface="Recursive"/>
            </a:endParaRPr>
          </a:p>
        </p:txBody>
      </p:sp>
      <p:sp>
        <p:nvSpPr>
          <p:cNvPr id="243" name="Google Shape;243;p26"/>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cxnSp>
        <p:nvCxnSpPr>
          <p:cNvPr id="244" name="Google Shape;244;p26"/>
          <p:cNvCxnSpPr/>
          <p:nvPr/>
        </p:nvCxnSpPr>
        <p:spPr>
          <a:xfrm>
            <a:off x="5120300" y="479550"/>
            <a:ext cx="3529800" cy="5400"/>
          </a:xfrm>
          <a:prstGeom prst="straightConnector1">
            <a:avLst/>
          </a:prstGeom>
          <a:noFill/>
          <a:ln cap="flat" cmpd="sng" w="76200">
            <a:solidFill>
              <a:srgbClr val="990000"/>
            </a:solidFill>
            <a:prstDash val="solid"/>
            <a:round/>
            <a:headEnd len="med" w="med" type="none"/>
            <a:tailEnd len="med" w="med" type="none"/>
          </a:ln>
        </p:spPr>
      </p:cxnSp>
      <p:cxnSp>
        <p:nvCxnSpPr>
          <p:cNvPr id="245" name="Google Shape;245;p26"/>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246" name="Google Shape;246;p26"/>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247" name="Google Shape;247;p26"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7"/>
          <p:cNvPicPr preferRelativeResize="0"/>
          <p:nvPr/>
        </p:nvPicPr>
        <p:blipFill>
          <a:blip r:embed="rId3">
            <a:alphaModFix amt="4000"/>
          </a:blip>
          <a:stretch>
            <a:fillRect/>
          </a:stretch>
        </p:blipFill>
        <p:spPr>
          <a:xfrm>
            <a:off x="4100" y="2650"/>
            <a:ext cx="9144000" cy="5143500"/>
          </a:xfrm>
          <a:prstGeom prst="rect">
            <a:avLst/>
          </a:prstGeom>
          <a:noFill/>
          <a:ln>
            <a:noFill/>
          </a:ln>
        </p:spPr>
      </p:pic>
      <p:sp>
        <p:nvSpPr>
          <p:cNvPr id="253" name="Google Shape;253;p27"/>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Sample Heading With Picture</a:t>
            </a:r>
            <a:endParaRPr>
              <a:latin typeface="Recursive"/>
              <a:ea typeface="Recursive"/>
              <a:cs typeface="Recursive"/>
              <a:sym typeface="Recursive"/>
            </a:endParaRPr>
          </a:p>
        </p:txBody>
      </p:sp>
      <p:sp>
        <p:nvSpPr>
          <p:cNvPr id="254" name="Google Shape;254;p27"/>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 text:</a:t>
            </a:r>
            <a:endParaRPr/>
          </a:p>
          <a:p>
            <a:pPr indent="-342900" lvl="0" marL="457200" rtl="0" algn="l">
              <a:spcBef>
                <a:spcPts val="1200"/>
              </a:spcBef>
              <a:spcAft>
                <a:spcPts val="0"/>
              </a:spcAft>
              <a:buSzPts val="1800"/>
              <a:buChar char="❖"/>
            </a:pPr>
            <a:r>
              <a:rPr lang="en"/>
              <a:t>Point 1</a:t>
            </a:r>
            <a:endParaRPr/>
          </a:p>
          <a:p>
            <a:pPr indent="-317500" lvl="1" marL="914400" rtl="0" algn="l">
              <a:spcBef>
                <a:spcPts val="0"/>
              </a:spcBef>
              <a:spcAft>
                <a:spcPts val="0"/>
              </a:spcAft>
              <a:buSzPts val="1400"/>
              <a:buChar char="➢"/>
            </a:pPr>
            <a:r>
              <a:rPr lang="en"/>
              <a:t>Sub-topic 1</a:t>
            </a:r>
            <a:endParaRPr/>
          </a:p>
          <a:p>
            <a:pPr indent="-317500" lvl="1" marL="914400" rtl="0" algn="l">
              <a:spcBef>
                <a:spcPts val="0"/>
              </a:spcBef>
              <a:spcAft>
                <a:spcPts val="0"/>
              </a:spcAft>
              <a:buSzPts val="1400"/>
              <a:buChar char="➢"/>
            </a:pPr>
            <a:r>
              <a:rPr lang="en"/>
              <a:t>Sub-topic 2</a:t>
            </a:r>
            <a:endParaRPr/>
          </a:p>
          <a:p>
            <a:pPr indent="-342900" lvl="0" marL="457200" rtl="0" algn="l">
              <a:spcBef>
                <a:spcPts val="0"/>
              </a:spcBef>
              <a:spcAft>
                <a:spcPts val="0"/>
              </a:spcAft>
              <a:buSzPts val="1800"/>
              <a:buChar char="❖"/>
            </a:pPr>
            <a:r>
              <a:rPr lang="en"/>
              <a:t>Point 2</a:t>
            </a:r>
            <a:endParaRPr/>
          </a:p>
          <a:p>
            <a:pPr indent="-317500" lvl="1" marL="914400" rtl="0" algn="l">
              <a:spcBef>
                <a:spcPts val="0"/>
              </a:spcBef>
              <a:spcAft>
                <a:spcPts val="0"/>
              </a:spcAft>
              <a:buSzPts val="1400"/>
              <a:buChar char="➢"/>
            </a:pPr>
            <a:r>
              <a:rPr lang="en"/>
              <a:t>Sub-topic 3</a:t>
            </a:r>
            <a:endParaRPr/>
          </a:p>
          <a:p>
            <a:pPr indent="-342900" lvl="0" marL="457200" rtl="0" algn="l">
              <a:spcBef>
                <a:spcPts val="0"/>
              </a:spcBef>
              <a:spcAft>
                <a:spcPts val="0"/>
              </a:spcAft>
              <a:buSzPts val="1800"/>
              <a:buChar char="❖"/>
            </a:pPr>
            <a:r>
              <a:rPr lang="en"/>
              <a:t>Point 3</a:t>
            </a:r>
            <a:endParaRPr/>
          </a:p>
          <a:p>
            <a:pPr indent="0" lvl="0" marL="0" rtl="0" algn="l">
              <a:spcBef>
                <a:spcPts val="1200"/>
              </a:spcBef>
              <a:spcAft>
                <a:spcPts val="1200"/>
              </a:spcAft>
              <a:buNone/>
            </a:pPr>
            <a:r>
              <a:rPr lang="en"/>
              <a:t>More sample text</a:t>
            </a:r>
            <a:endParaRPr/>
          </a:p>
        </p:txBody>
      </p:sp>
      <p:cxnSp>
        <p:nvCxnSpPr>
          <p:cNvPr id="255" name="Google Shape;255;p27"/>
          <p:cNvCxnSpPr/>
          <p:nvPr/>
        </p:nvCxnSpPr>
        <p:spPr>
          <a:xfrm>
            <a:off x="5183275" y="484900"/>
            <a:ext cx="3466800" cy="0"/>
          </a:xfrm>
          <a:prstGeom prst="straightConnector1">
            <a:avLst/>
          </a:prstGeom>
          <a:noFill/>
          <a:ln cap="flat" cmpd="sng" w="76200">
            <a:solidFill>
              <a:srgbClr val="990000"/>
            </a:solidFill>
            <a:prstDash val="solid"/>
            <a:round/>
            <a:headEnd len="med" w="med" type="none"/>
            <a:tailEnd len="med" w="med" type="none"/>
          </a:ln>
        </p:spPr>
      </p:cxnSp>
      <p:cxnSp>
        <p:nvCxnSpPr>
          <p:cNvPr id="256" name="Google Shape;256;p27"/>
          <p:cNvCxnSpPr/>
          <p:nvPr/>
        </p:nvCxnSpPr>
        <p:spPr>
          <a:xfrm>
            <a:off x="274825" y="4757625"/>
            <a:ext cx="7350900" cy="0"/>
          </a:xfrm>
          <a:prstGeom prst="straightConnector1">
            <a:avLst/>
          </a:prstGeom>
          <a:noFill/>
          <a:ln cap="flat" cmpd="sng" w="76200">
            <a:solidFill>
              <a:srgbClr val="990000"/>
            </a:solidFill>
            <a:prstDash val="solid"/>
            <a:round/>
            <a:headEnd len="med" w="med" type="none"/>
            <a:tailEnd len="med" w="med" type="none"/>
          </a:ln>
        </p:spPr>
      </p:cxnSp>
      <p:sp>
        <p:nvSpPr>
          <p:cNvPr id="257" name="Google Shape;257;p27"/>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cxnSp>
        <p:nvCxnSpPr>
          <p:cNvPr id="258" name="Google Shape;258;p27"/>
          <p:cNvCxnSpPr/>
          <p:nvPr/>
        </p:nvCxnSpPr>
        <p:spPr>
          <a:xfrm rot="10800000">
            <a:off x="4474200" y="1022475"/>
            <a:ext cx="0" cy="3363000"/>
          </a:xfrm>
          <a:prstGeom prst="straightConnector1">
            <a:avLst/>
          </a:prstGeom>
          <a:noFill/>
          <a:ln cap="flat" cmpd="sng" w="76200">
            <a:solidFill>
              <a:srgbClr val="990000"/>
            </a:solidFill>
            <a:prstDash val="solid"/>
            <a:round/>
            <a:headEnd len="med" w="med" type="none"/>
            <a:tailEnd len="med" w="med" type="none"/>
          </a:ln>
        </p:spPr>
      </p:cxnSp>
      <p:pic>
        <p:nvPicPr>
          <p:cNvPr id="259" name="Google Shape;259;p27" title="Untitled drawing (4) (1).jpg"/>
          <p:cNvPicPr preferRelativeResize="0"/>
          <p:nvPr/>
        </p:nvPicPr>
        <p:blipFill rotWithShape="1">
          <a:blip r:embed="rId4">
            <a:alphaModFix/>
          </a:blip>
          <a:srcRect b="5096" l="0" r="0" t="0"/>
          <a:stretch/>
        </p:blipFill>
        <p:spPr>
          <a:xfrm>
            <a:off x="4993863" y="1268326"/>
            <a:ext cx="3801574" cy="2705887"/>
          </a:xfrm>
          <a:prstGeom prst="rect">
            <a:avLst/>
          </a:prstGeom>
          <a:noFill/>
          <a:ln>
            <a:noFill/>
          </a:ln>
        </p:spPr>
      </p:pic>
      <p:pic>
        <p:nvPicPr>
          <p:cNvPr id="260" name="Google Shape;260;p27"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passkeys </a:t>
            </a:r>
            <a:r>
              <a:rPr lang="en"/>
              <a:t>înlocuiesc parolele</a:t>
            </a:r>
            <a:endParaRPr/>
          </a:p>
        </p:txBody>
      </p:sp>
      <p:sp>
        <p:nvSpPr>
          <p:cNvPr id="266" name="Google Shape;26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u="sng">
                <a:solidFill>
                  <a:schemeClr val="hlink"/>
                </a:solidFill>
                <a:hlinkClick r:id="rId3"/>
              </a:rPr>
              <a:t>https://fidoalliance.org/passkeys</a:t>
            </a:r>
            <a:endParaRPr/>
          </a:p>
          <a:p>
            <a:pPr indent="0" lvl="0" marL="0" rtl="0" algn="l">
              <a:spcBef>
                <a:spcPts val="1200"/>
              </a:spcBef>
              <a:spcAft>
                <a:spcPts val="0"/>
              </a:spcAft>
              <a:buNone/>
            </a:pPr>
            <a:r>
              <a:rPr lang="en"/>
              <a:t>1. Introduction to FIDO and Passkeys:</a:t>
            </a:r>
            <a:endParaRPr/>
          </a:p>
          <a:p>
            <a:pPr indent="0" lvl="0" marL="0" rtl="0" algn="l">
              <a:spcBef>
                <a:spcPts val="1200"/>
              </a:spcBef>
              <a:spcAft>
                <a:spcPts val="0"/>
              </a:spcAft>
              <a:buNone/>
            </a:pPr>
            <a:r>
              <a:rPr lang="en"/>
              <a:t>What is FIDO?</a:t>
            </a:r>
            <a:endParaRPr/>
          </a:p>
          <a:p>
            <a:pPr indent="0" lvl="0" marL="0" rtl="0" algn="l">
              <a:spcBef>
                <a:spcPts val="1200"/>
              </a:spcBef>
              <a:spcAft>
                <a:spcPts val="0"/>
              </a:spcAft>
              <a:buNone/>
            </a:pPr>
            <a:r>
              <a:rPr lang="en"/>
              <a:t>Explain the FIDO Alliance's mission to reduce reliance on passwords and promote secure, passwordless authentication. </a:t>
            </a:r>
            <a:endParaRPr/>
          </a:p>
          <a:p>
            <a:pPr indent="0" lvl="0" marL="0" rtl="0" algn="l">
              <a:spcBef>
                <a:spcPts val="1200"/>
              </a:spcBef>
              <a:spcAft>
                <a:spcPts val="0"/>
              </a:spcAft>
              <a:buNone/>
            </a:pPr>
            <a:r>
              <a:rPr lang="en"/>
              <a:t>What are Passkeys?</a:t>
            </a:r>
            <a:endParaRPr/>
          </a:p>
          <a:p>
            <a:pPr indent="0" lvl="0" marL="0" rtl="0" algn="l">
              <a:spcBef>
                <a:spcPts val="1200"/>
              </a:spcBef>
              <a:spcAft>
                <a:spcPts val="0"/>
              </a:spcAft>
              <a:buNone/>
            </a:pPr>
            <a:r>
              <a:rPr lang="en"/>
              <a:t>Define passkeys as a user-friendly way to implement FIDO2, allowing for multi-device credentials and simplified login experiences. </a:t>
            </a:r>
            <a:endParaRPr/>
          </a:p>
          <a:p>
            <a:pPr indent="0" lvl="0" marL="0" rtl="0" algn="l">
              <a:spcBef>
                <a:spcPts val="1200"/>
              </a:spcBef>
              <a:spcAft>
                <a:spcPts val="0"/>
              </a:spcAft>
              <a:buNone/>
            </a:pPr>
            <a:r>
              <a:rPr lang="en"/>
              <a:t>Benefits of Passkeys:</a:t>
            </a:r>
            <a:endParaRPr/>
          </a:p>
          <a:p>
            <a:pPr indent="0" lvl="0" marL="0" rtl="0" algn="l">
              <a:spcBef>
                <a:spcPts val="1200"/>
              </a:spcBef>
              <a:spcAft>
                <a:spcPts val="0"/>
              </a:spcAft>
              <a:buNone/>
            </a:pPr>
            <a:r>
              <a:rPr lang="en"/>
              <a:t>Discuss the advantages of passkeys over passwords, such as increased security (phishing resistance), enhanced user experience, and reduced costs associated with authentication. </a:t>
            </a:r>
            <a:endParaRPr/>
          </a:p>
          <a:p>
            <a:pPr indent="0" lvl="0" marL="0" rtl="0" algn="l">
              <a:spcBef>
                <a:spcPts val="1200"/>
              </a:spcBef>
              <a:spcAft>
                <a:spcPts val="0"/>
              </a:spcAft>
              <a:buNone/>
            </a:pPr>
            <a:r>
              <a:rPr lang="en"/>
              <a:t>FIDO vs. FIDO2 vs. U2F:</a:t>
            </a:r>
            <a:endParaRPr/>
          </a:p>
          <a:p>
            <a:pPr indent="0" lvl="0" marL="0" rtl="0" algn="l">
              <a:spcBef>
                <a:spcPts val="1200"/>
              </a:spcBef>
              <a:spcAft>
                <a:spcPts val="1200"/>
              </a:spcAft>
              <a:buNone/>
            </a:pPr>
            <a:r>
              <a:rPr lang="en"/>
              <a:t>Explain the evolution of FIDO protocols and the differences between FIDO U2F, FIDO2, and passkeys.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Deep Dive into FIDO2</a:t>
            </a:r>
            <a:endParaRPr/>
          </a:p>
        </p:txBody>
      </p:sp>
      <p:sp>
        <p:nvSpPr>
          <p:cNvPr id="272" name="Google Shape;272;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Public-Key Cryptography:</a:t>
            </a:r>
            <a:endParaRPr/>
          </a:p>
          <a:p>
            <a:pPr indent="0" lvl="0" marL="0" rtl="0" algn="l">
              <a:spcBef>
                <a:spcPts val="1200"/>
              </a:spcBef>
              <a:spcAft>
                <a:spcPts val="0"/>
              </a:spcAft>
              <a:buNone/>
            </a:pPr>
            <a:r>
              <a:rPr lang="en"/>
              <a:t>Explain how public-private key pairs are generated and used in FIDO2 for secure authentication. </a:t>
            </a:r>
            <a:endParaRPr/>
          </a:p>
          <a:p>
            <a:pPr indent="0" lvl="0" marL="0" rtl="0" algn="l">
              <a:spcBef>
                <a:spcPts val="1200"/>
              </a:spcBef>
              <a:spcAft>
                <a:spcPts val="0"/>
              </a:spcAft>
              <a:buNone/>
            </a:pPr>
            <a:r>
              <a:rPr lang="en"/>
              <a:t>WebAuthn (Web Authentication API):</a:t>
            </a:r>
            <a:endParaRPr/>
          </a:p>
          <a:p>
            <a:pPr indent="0" lvl="0" marL="0" rtl="0" algn="l">
              <a:spcBef>
                <a:spcPts val="1200"/>
              </a:spcBef>
              <a:spcAft>
                <a:spcPts val="0"/>
              </a:spcAft>
              <a:buNone/>
            </a:pPr>
            <a:r>
              <a:rPr lang="en"/>
              <a:t>Describe the role of WebAuthn in enabling web-based FIDO2 authentication. </a:t>
            </a:r>
            <a:endParaRPr/>
          </a:p>
          <a:p>
            <a:pPr indent="0" lvl="0" marL="0" rtl="0" algn="l">
              <a:spcBef>
                <a:spcPts val="1200"/>
              </a:spcBef>
              <a:spcAft>
                <a:spcPts val="0"/>
              </a:spcAft>
              <a:buNone/>
            </a:pPr>
            <a:r>
              <a:rPr lang="en"/>
              <a:t>CTAP (Client to Authenticator Protocol):</a:t>
            </a:r>
            <a:endParaRPr/>
          </a:p>
          <a:p>
            <a:pPr indent="0" lvl="0" marL="0" rtl="0" algn="l">
              <a:spcBef>
                <a:spcPts val="1200"/>
              </a:spcBef>
              <a:spcAft>
                <a:spcPts val="0"/>
              </a:spcAft>
              <a:buNone/>
            </a:pPr>
            <a:r>
              <a:rPr lang="en"/>
              <a:t>Explain how CTAP facilitates communication between the user's device (client) and the authenticator (e.g., fingerprint sensor, security key). </a:t>
            </a:r>
            <a:endParaRPr/>
          </a:p>
          <a:p>
            <a:pPr indent="0" lvl="0" marL="0" rtl="0" algn="l">
              <a:spcBef>
                <a:spcPts val="1200"/>
              </a:spcBef>
              <a:spcAft>
                <a:spcPts val="0"/>
              </a:spcAft>
              <a:buNone/>
            </a:pPr>
            <a:r>
              <a:rPr lang="en"/>
              <a:t>Authenticator Attestation GUID (AAGUID):</a:t>
            </a:r>
            <a:endParaRPr/>
          </a:p>
          <a:p>
            <a:pPr indent="0" lvl="0" marL="0" rtl="0" algn="l">
              <a:spcBef>
                <a:spcPts val="1200"/>
              </a:spcBef>
              <a:spcAft>
                <a:spcPts val="0"/>
              </a:spcAft>
              <a:buNone/>
            </a:pPr>
            <a:r>
              <a:rPr lang="en"/>
              <a:t>Explain the purpose of AAGUID in identifying the type of authenticator used. </a:t>
            </a:r>
            <a:endParaRPr/>
          </a:p>
          <a:p>
            <a:pPr indent="0" lvl="0" marL="0" rtl="0" algn="l">
              <a:spcBef>
                <a:spcPts val="1200"/>
              </a:spcBef>
              <a:spcAft>
                <a:spcPts val="0"/>
              </a:spcAft>
              <a:buNone/>
            </a:pPr>
            <a:r>
              <a:rPr lang="en"/>
              <a:t>Relying Party:</a:t>
            </a:r>
            <a:endParaRPr/>
          </a:p>
          <a:p>
            <a:pPr indent="0" lvl="0" marL="0" rtl="0" algn="l">
              <a:spcBef>
                <a:spcPts val="1200"/>
              </a:spcBef>
              <a:spcAft>
                <a:spcPts val="1200"/>
              </a:spcAft>
              <a:buNone/>
            </a:pPr>
            <a:r>
              <a:rPr lang="en"/>
              <a:t>Define the role of the relying party (the service or application) in the FIDO2 authentication process.</a:t>
            </a:r>
            <a:endParaRPr/>
          </a:p>
        </p:txBody>
      </p:sp>
      <p:sp>
        <p:nvSpPr>
          <p:cNvPr id="273" name="Google Shape;273;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Public-Key Cryptography:</a:t>
            </a:r>
            <a:endParaRPr/>
          </a:p>
          <a:p>
            <a:pPr indent="0" lvl="0" marL="0" rtl="0" algn="l">
              <a:spcBef>
                <a:spcPts val="1200"/>
              </a:spcBef>
              <a:spcAft>
                <a:spcPts val="0"/>
              </a:spcAft>
              <a:buNone/>
            </a:pPr>
            <a:r>
              <a:rPr lang="en"/>
              <a:t>Explain how public-private key pairs are generated and used in FIDO2 for secure authentication. </a:t>
            </a:r>
            <a:endParaRPr/>
          </a:p>
          <a:p>
            <a:pPr indent="0" lvl="0" marL="0" rtl="0" algn="l">
              <a:spcBef>
                <a:spcPts val="1200"/>
              </a:spcBef>
              <a:spcAft>
                <a:spcPts val="0"/>
              </a:spcAft>
              <a:buNone/>
            </a:pPr>
            <a:r>
              <a:rPr lang="en"/>
              <a:t>WebAuthn (Web Authentication API):</a:t>
            </a:r>
            <a:endParaRPr/>
          </a:p>
          <a:p>
            <a:pPr indent="0" lvl="0" marL="0" rtl="0" algn="l">
              <a:spcBef>
                <a:spcPts val="1200"/>
              </a:spcBef>
              <a:spcAft>
                <a:spcPts val="0"/>
              </a:spcAft>
              <a:buNone/>
            </a:pPr>
            <a:r>
              <a:rPr lang="en"/>
              <a:t>Describe the role of WebAuthn in enabling web-based FIDO2 authentication. </a:t>
            </a:r>
            <a:endParaRPr/>
          </a:p>
          <a:p>
            <a:pPr indent="0" lvl="0" marL="0" rtl="0" algn="l">
              <a:spcBef>
                <a:spcPts val="1200"/>
              </a:spcBef>
              <a:spcAft>
                <a:spcPts val="0"/>
              </a:spcAft>
              <a:buNone/>
            </a:pPr>
            <a:r>
              <a:rPr lang="en"/>
              <a:t>CTAP (Client to Authenticator Protocol):</a:t>
            </a:r>
            <a:endParaRPr/>
          </a:p>
          <a:p>
            <a:pPr indent="0" lvl="0" marL="0" rtl="0" algn="l">
              <a:spcBef>
                <a:spcPts val="1200"/>
              </a:spcBef>
              <a:spcAft>
                <a:spcPts val="0"/>
              </a:spcAft>
              <a:buNone/>
            </a:pPr>
            <a:r>
              <a:rPr lang="en"/>
              <a:t>Explain how CTAP facilitates communication between the user's device (client) and the authenticator (e.g., fingerprint sensor, security key). </a:t>
            </a:r>
            <a:endParaRPr/>
          </a:p>
          <a:p>
            <a:pPr indent="0" lvl="0" marL="0" rtl="0" algn="l">
              <a:spcBef>
                <a:spcPts val="1200"/>
              </a:spcBef>
              <a:spcAft>
                <a:spcPts val="0"/>
              </a:spcAft>
              <a:buNone/>
            </a:pPr>
            <a:r>
              <a:rPr lang="en"/>
              <a:t>Authenticator Attestation GUID (AAGUID):</a:t>
            </a:r>
            <a:endParaRPr/>
          </a:p>
          <a:p>
            <a:pPr indent="0" lvl="0" marL="0" rtl="0" algn="l">
              <a:spcBef>
                <a:spcPts val="1200"/>
              </a:spcBef>
              <a:spcAft>
                <a:spcPts val="0"/>
              </a:spcAft>
              <a:buNone/>
            </a:pPr>
            <a:r>
              <a:rPr lang="en"/>
              <a:t>Explain the purpose of AAGUID in identifying the type of authenticator used. </a:t>
            </a:r>
            <a:endParaRPr/>
          </a:p>
          <a:p>
            <a:pPr indent="0" lvl="0" marL="0" rtl="0" algn="l">
              <a:spcBef>
                <a:spcPts val="1200"/>
              </a:spcBef>
              <a:spcAft>
                <a:spcPts val="0"/>
              </a:spcAft>
              <a:buNone/>
            </a:pPr>
            <a:r>
              <a:rPr lang="en"/>
              <a:t>Relying Party:</a:t>
            </a:r>
            <a:endParaRPr/>
          </a:p>
          <a:p>
            <a:pPr indent="0" lvl="0" marL="0" rtl="0" algn="l">
              <a:spcBef>
                <a:spcPts val="1200"/>
              </a:spcBef>
              <a:spcAft>
                <a:spcPts val="1200"/>
              </a:spcAft>
              <a:buNone/>
            </a:pPr>
            <a:r>
              <a:rPr lang="en"/>
              <a:t>Define the role of the relying party (the service or application) in the FIDO2 authentication process.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Considerations:</a:t>
            </a:r>
            <a:endParaRPr/>
          </a:p>
        </p:txBody>
      </p:sp>
      <p:sp>
        <p:nvSpPr>
          <p:cNvPr id="279" name="Google Shape;27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Phishing Resistance: Highlight how passkeys are inherently more resistant to phishing attacks than passwords. </a:t>
            </a:r>
            <a:endParaRPr/>
          </a:p>
          <a:p>
            <a:pPr indent="0" lvl="0" marL="0" rtl="0" algn="l">
              <a:spcBef>
                <a:spcPts val="1200"/>
              </a:spcBef>
              <a:spcAft>
                <a:spcPts val="0"/>
              </a:spcAft>
              <a:buNone/>
            </a:pPr>
            <a:r>
              <a:rPr lang="en"/>
              <a:t>Credential Stuffing Attacks: Explain how passkeys help mitigate credential stuffing attacks. </a:t>
            </a:r>
            <a:endParaRPr/>
          </a:p>
          <a:p>
            <a:pPr indent="0" lvl="0" marL="0" rtl="0" algn="l">
              <a:spcBef>
                <a:spcPts val="1200"/>
              </a:spcBef>
              <a:spcAft>
                <a:spcPts val="0"/>
              </a:spcAft>
              <a:buNone/>
            </a:pPr>
            <a:r>
              <a:rPr lang="en"/>
              <a:t>Secure Storage: Discuss the importance of secure storage of private keys on user devices</a:t>
            </a:r>
            <a:endParaRPr/>
          </a:p>
          <a:p>
            <a:pPr indent="0" lvl="0" marL="0" rtl="0" algn="l">
              <a:spcBef>
                <a:spcPts val="1200"/>
              </a:spcBef>
              <a:spcAft>
                <a:spcPts val="0"/>
              </a:spcAft>
              <a:buNone/>
            </a:pPr>
            <a:r>
              <a:rPr lang="en"/>
              <a:t>Hands-on Exercises and Demonstrations:</a:t>
            </a:r>
            <a:endParaRPr/>
          </a:p>
          <a:p>
            <a:pPr indent="0" lvl="0" marL="0" rtl="0" algn="l">
              <a:spcBef>
                <a:spcPts val="1200"/>
              </a:spcBef>
              <a:spcAft>
                <a:spcPts val="0"/>
              </a:spcAft>
              <a:buNone/>
            </a:pPr>
            <a:r>
              <a:rPr lang="en"/>
              <a:t>Interactive Demonstrations:</a:t>
            </a:r>
            <a:endParaRPr/>
          </a:p>
          <a:p>
            <a:pPr indent="0" lvl="0" marL="0" rtl="0" algn="l">
              <a:spcBef>
                <a:spcPts val="1200"/>
              </a:spcBef>
              <a:spcAft>
                <a:spcPts val="0"/>
              </a:spcAft>
              <a:buNone/>
            </a:pPr>
            <a:r>
              <a:rPr lang="en"/>
              <a:t>Utilize tools like Passkeys.io to provide interactive demonstrations of passkey functionality. </a:t>
            </a:r>
            <a:endParaRPr/>
          </a:p>
          <a:p>
            <a:pPr indent="0" lvl="0" marL="0" rtl="0" algn="l">
              <a:spcBef>
                <a:spcPts val="1200"/>
              </a:spcBef>
              <a:spcAft>
                <a:spcPts val="0"/>
              </a:spcAft>
              <a:buNone/>
            </a:pPr>
            <a:r>
              <a:rPr lang="en"/>
              <a:t>Setting up Passkeys:</a:t>
            </a:r>
            <a:endParaRPr/>
          </a:p>
          <a:p>
            <a:pPr indent="0" lvl="0" marL="0" rtl="0" algn="l">
              <a:spcBef>
                <a:spcPts val="1200"/>
              </a:spcBef>
              <a:spcAft>
                <a:spcPts val="0"/>
              </a:spcAft>
              <a:buNone/>
            </a:pPr>
            <a:r>
              <a:rPr lang="en"/>
              <a:t>Guide students through the process of setting up passkeys on their own devices. </a:t>
            </a:r>
            <a:endParaRPr/>
          </a:p>
          <a:p>
            <a:pPr indent="0" lvl="0" marL="0" rtl="0" algn="l">
              <a:spcBef>
                <a:spcPts val="1200"/>
              </a:spcBef>
              <a:spcAft>
                <a:spcPts val="0"/>
              </a:spcAft>
              <a:buNone/>
            </a:pPr>
            <a:r>
              <a:rPr lang="en"/>
              <a:t>Troubleshooting:</a:t>
            </a:r>
            <a:endParaRPr/>
          </a:p>
          <a:p>
            <a:pPr indent="0" lvl="0" marL="0" rtl="0" algn="l">
              <a:spcBef>
                <a:spcPts val="1200"/>
              </a:spcBef>
              <a:spcAft>
                <a:spcPts val="1200"/>
              </a:spcAft>
              <a:buNone/>
            </a:pPr>
            <a:r>
              <a:rPr lang="en"/>
              <a:t>Provide guidance on troubleshooting common issues related to passkey implementation and usage.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1"/>
          <p:cNvPicPr preferRelativeResize="0"/>
          <p:nvPr/>
        </p:nvPicPr>
        <p:blipFill>
          <a:blip r:embed="rId3">
            <a:alphaModFix amt="9000"/>
          </a:blip>
          <a:stretch>
            <a:fillRect/>
          </a:stretch>
        </p:blipFill>
        <p:spPr>
          <a:xfrm>
            <a:off x="4100" y="2650"/>
            <a:ext cx="9144000" cy="5143500"/>
          </a:xfrm>
          <a:prstGeom prst="rect">
            <a:avLst/>
          </a:prstGeom>
          <a:noFill/>
          <a:ln>
            <a:noFill/>
          </a:ln>
        </p:spPr>
      </p:pic>
      <p:sp>
        <p:nvSpPr>
          <p:cNvPr id="285" name="Google Shape;285;p31"/>
          <p:cNvSpPr/>
          <p:nvPr/>
        </p:nvSpPr>
        <p:spPr>
          <a:xfrm>
            <a:off x="8847125" y="0"/>
            <a:ext cx="300600" cy="44970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1"/>
          <p:cNvSpPr/>
          <p:nvPr/>
        </p:nvSpPr>
        <p:spPr>
          <a:xfrm>
            <a:off x="4100" y="4334925"/>
            <a:ext cx="9144000" cy="811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31"/>
          <p:cNvSpPr txBox="1"/>
          <p:nvPr>
            <p:ph type="ctrTitle"/>
          </p:nvPr>
        </p:nvSpPr>
        <p:spPr>
          <a:xfrm>
            <a:off x="1529450" y="1510650"/>
            <a:ext cx="5333400" cy="1442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434343"/>
                </a:solidFill>
                <a:latin typeface="Recursive"/>
                <a:ea typeface="Recursive"/>
                <a:cs typeface="Recursive"/>
                <a:sym typeface="Recursive"/>
              </a:rPr>
              <a:t>THANK YOU,</a:t>
            </a:r>
            <a:endParaRPr b="1">
              <a:solidFill>
                <a:srgbClr val="434343"/>
              </a:solidFill>
              <a:latin typeface="Recursive"/>
              <a:ea typeface="Recursive"/>
              <a:cs typeface="Recursive"/>
              <a:sym typeface="Recursive"/>
            </a:endParaRPr>
          </a:p>
          <a:p>
            <a:pPr indent="0" lvl="0" marL="0" rtl="0" algn="ctr">
              <a:spcBef>
                <a:spcPts val="0"/>
              </a:spcBef>
              <a:spcAft>
                <a:spcPts val="0"/>
              </a:spcAft>
              <a:buNone/>
            </a:pPr>
            <a:r>
              <a:rPr b="1" lang="en">
                <a:solidFill>
                  <a:srgbClr val="434343"/>
                </a:solidFill>
                <a:latin typeface="Recursive"/>
                <a:ea typeface="Recursive"/>
                <a:cs typeface="Recursive"/>
                <a:sym typeface="Recursive"/>
              </a:rPr>
              <a:t>THE END</a:t>
            </a:r>
            <a:endParaRPr b="1">
              <a:solidFill>
                <a:srgbClr val="434343"/>
              </a:solidFill>
              <a:latin typeface="Recursive"/>
              <a:ea typeface="Recursive"/>
              <a:cs typeface="Recursive"/>
              <a:sym typeface="Recursive"/>
            </a:endParaRPr>
          </a:p>
        </p:txBody>
      </p:sp>
      <p:sp>
        <p:nvSpPr>
          <p:cNvPr id="288" name="Google Shape;288;p31"/>
          <p:cNvSpPr txBox="1"/>
          <p:nvPr>
            <p:ph idx="1" type="subTitle"/>
          </p:nvPr>
        </p:nvSpPr>
        <p:spPr>
          <a:xfrm>
            <a:off x="2046450" y="4386525"/>
            <a:ext cx="3849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Recursive"/>
                <a:ea typeface="Recursive"/>
                <a:cs typeface="Recursive"/>
                <a:sym typeface="Recursive"/>
              </a:rPr>
              <a:t>Code Sinaia 2025</a:t>
            </a:r>
            <a:endParaRPr b="1">
              <a:solidFill>
                <a:srgbClr val="FFFFFF"/>
              </a:solidFill>
              <a:latin typeface="Recursive"/>
              <a:ea typeface="Recursive"/>
              <a:cs typeface="Recursive"/>
              <a:sym typeface="Recursive"/>
            </a:endParaRPr>
          </a:p>
        </p:txBody>
      </p:sp>
      <p:pic>
        <p:nvPicPr>
          <p:cNvPr descr="Mobirise" id="289" name="Google Shape;289;p31"/>
          <p:cNvPicPr preferRelativeResize="0"/>
          <p:nvPr/>
        </p:nvPicPr>
        <p:blipFill rotWithShape="1">
          <a:blip r:embed="rId4">
            <a:alphaModFix/>
          </a:blip>
          <a:srcRect b="0" l="0" r="0" t="0"/>
          <a:stretch/>
        </p:blipFill>
        <p:spPr>
          <a:xfrm>
            <a:off x="169876" y="119131"/>
            <a:ext cx="940835" cy="793830"/>
          </a:xfrm>
          <a:prstGeom prst="rect">
            <a:avLst/>
          </a:prstGeom>
          <a:noFill/>
          <a:ln>
            <a:noFill/>
          </a:ln>
        </p:spPr>
      </p:pic>
      <p:sp>
        <p:nvSpPr>
          <p:cNvPr id="290" name="Google Shape;290;p31"/>
          <p:cNvSpPr txBox="1"/>
          <p:nvPr/>
        </p:nvSpPr>
        <p:spPr>
          <a:xfrm>
            <a:off x="274825" y="48784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FFFFFF"/>
                </a:solidFill>
              </a:rPr>
              <a:t>2025 Copyright © by INPROTED– </a:t>
            </a:r>
            <a:r>
              <a:rPr b="1" lang="en" sz="750">
                <a:solidFill>
                  <a:srgbClr val="FFFFFF"/>
                </a:solidFill>
              </a:rPr>
              <a:t>I</a:t>
            </a:r>
            <a:r>
              <a:rPr lang="en" sz="750">
                <a:solidFill>
                  <a:srgbClr val="FFFFFF"/>
                </a:solidFill>
              </a:rPr>
              <a:t>nternational </a:t>
            </a:r>
            <a:r>
              <a:rPr b="1" lang="en" sz="750">
                <a:solidFill>
                  <a:srgbClr val="FFFFFF"/>
                </a:solidFill>
              </a:rPr>
              <a:t>Pro</a:t>
            </a:r>
            <a:r>
              <a:rPr lang="en" sz="750">
                <a:solidFill>
                  <a:srgbClr val="FFFFFF"/>
                </a:solidFill>
              </a:rPr>
              <a:t>fessionals for </a:t>
            </a:r>
            <a:r>
              <a:rPr b="1" lang="en" sz="750">
                <a:solidFill>
                  <a:srgbClr val="FFFFFF"/>
                </a:solidFill>
              </a:rPr>
              <a:t>T</a:t>
            </a:r>
            <a:r>
              <a:rPr lang="en" sz="750">
                <a:solidFill>
                  <a:srgbClr val="FFFFFF"/>
                </a:solidFill>
              </a:rPr>
              <a:t>echnology and </a:t>
            </a:r>
            <a:r>
              <a:rPr b="1" lang="en" sz="750">
                <a:solidFill>
                  <a:srgbClr val="FFFFFF"/>
                </a:solidFill>
              </a:rPr>
              <a:t>Ed</a:t>
            </a:r>
            <a:r>
              <a:rPr lang="en" sz="750">
                <a:solidFill>
                  <a:srgbClr val="FFFFFF"/>
                </a:solidFill>
              </a:rPr>
              <a:t>ucation | All Rights Reserved</a:t>
            </a:r>
            <a:endParaRPr>
              <a:solidFill>
                <a:srgbClr val="FFFFFF"/>
              </a:solidFill>
            </a:endParaRPr>
          </a:p>
        </p:txBody>
      </p:sp>
      <p:cxnSp>
        <p:nvCxnSpPr>
          <p:cNvPr id="291" name="Google Shape;291;p31"/>
          <p:cNvCxnSpPr/>
          <p:nvPr/>
        </p:nvCxnSpPr>
        <p:spPr>
          <a:xfrm flipH="1" rot="10800000">
            <a:off x="-67475" y="1896400"/>
            <a:ext cx="2348700" cy="1356000"/>
          </a:xfrm>
          <a:prstGeom prst="straightConnector1">
            <a:avLst/>
          </a:prstGeom>
          <a:noFill/>
          <a:ln cap="flat" cmpd="sng" w="76200">
            <a:solidFill>
              <a:srgbClr val="990000"/>
            </a:solidFill>
            <a:prstDash val="dot"/>
            <a:round/>
            <a:headEnd len="med" w="med" type="none"/>
            <a:tailEnd len="med" w="med" type="none"/>
          </a:ln>
        </p:spPr>
      </p:cxnSp>
      <p:cxnSp>
        <p:nvCxnSpPr>
          <p:cNvPr id="292" name="Google Shape;292;p31"/>
          <p:cNvCxnSpPr/>
          <p:nvPr/>
        </p:nvCxnSpPr>
        <p:spPr>
          <a:xfrm flipH="1" rot="10800000">
            <a:off x="6208400" y="2901300"/>
            <a:ext cx="2715600" cy="1567800"/>
          </a:xfrm>
          <a:prstGeom prst="straightConnector1">
            <a:avLst/>
          </a:prstGeom>
          <a:noFill/>
          <a:ln cap="flat" cmpd="sng" w="76200">
            <a:solidFill>
              <a:srgbClr val="990000"/>
            </a:solidFill>
            <a:prstDash val="dot"/>
            <a:round/>
            <a:headEnd len="med" w="med" type="none"/>
            <a:tailEnd len="med" w="med" type="none"/>
          </a:ln>
        </p:spPr>
      </p:cxnSp>
      <p:pic>
        <p:nvPicPr>
          <p:cNvPr id="293" name="Google Shape;293;p31"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cxnSp>
        <p:nvCxnSpPr>
          <p:cNvPr id="294" name="Google Shape;294;p31"/>
          <p:cNvCxnSpPr/>
          <p:nvPr/>
        </p:nvCxnSpPr>
        <p:spPr>
          <a:xfrm flipH="1" rot="10800000">
            <a:off x="3319225" y="-129875"/>
            <a:ext cx="2376600" cy="1372200"/>
          </a:xfrm>
          <a:prstGeom prst="straightConnector1">
            <a:avLst/>
          </a:prstGeom>
          <a:noFill/>
          <a:ln cap="flat" cmpd="sng" w="76200">
            <a:solidFill>
              <a:srgbClr val="990000"/>
            </a:solidFill>
            <a:prstDash val="dot"/>
            <a:round/>
            <a:headEnd len="med" w="med" type="none"/>
            <a:tailEnd len="med" w="med" type="none"/>
          </a:ln>
        </p:spPr>
      </p:cxnSp>
      <p:cxnSp>
        <p:nvCxnSpPr>
          <p:cNvPr id="295" name="Google Shape;295;p31"/>
          <p:cNvCxnSpPr/>
          <p:nvPr/>
        </p:nvCxnSpPr>
        <p:spPr>
          <a:xfrm flipH="1" rot="10800000">
            <a:off x="2855200" y="917325"/>
            <a:ext cx="6008700" cy="3469200"/>
          </a:xfrm>
          <a:prstGeom prst="straightConnector1">
            <a:avLst/>
          </a:prstGeom>
          <a:noFill/>
          <a:ln cap="flat" cmpd="sng" w="76200">
            <a:solidFill>
              <a:srgbClr val="990000"/>
            </a:solidFill>
            <a:prstDash val="dot"/>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a:t>
            </a:r>
            <a:r>
              <a:rPr lang="en">
                <a:latin typeface="Recursive"/>
                <a:ea typeface="Recursive"/>
                <a:cs typeface="Recursive"/>
                <a:sym typeface="Recursive"/>
              </a:rPr>
              <a:t>rypto</a:t>
            </a:r>
            <a:endParaRPr>
              <a:latin typeface="Recursive"/>
              <a:ea typeface="Recursive"/>
              <a:cs typeface="Recursive"/>
              <a:sym typeface="Recursive"/>
            </a:endParaRPr>
          </a:p>
        </p:txBody>
      </p:sp>
      <p:sp>
        <p:nvSpPr>
          <p:cNvPr id="80" name="Google Shape;80;p14"/>
          <p:cNvSpPr txBox="1"/>
          <p:nvPr>
            <p:ph idx="1" type="body"/>
          </p:nvPr>
        </p:nvSpPr>
        <p:spPr>
          <a:xfrm>
            <a:off x="717275" y="995775"/>
            <a:ext cx="475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Obiectivele Securităţii Informatice:</a:t>
            </a:r>
            <a:endParaRPr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Data confidentiality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Numai sender &amp; intended receiver pot “înțelege” conținutul mesajului </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Authentication: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Sender &amp; receiver pot confirma identitatea fiecăruia</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Integrity: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Sender &amp; receiver se pot asigura că mesajul nu a fost modificat (in transit sau după)</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Data availability: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Acces şi disponibilitate: serviciile trebuie să fie accesibile şi disponibile utilizatorilor</a:t>
            </a:r>
            <a:endParaRPr sz="12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Privacy </a:t>
            </a:r>
            <a:endParaRPr sz="16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Protecția vieții private (i.e. GDPR)</a:t>
            </a:r>
            <a:endParaRPr sz="1200">
              <a:solidFill>
                <a:schemeClr val="dk1"/>
              </a:solidFill>
            </a:endParaRPr>
          </a:p>
          <a:p>
            <a:pPr indent="0" lvl="0" marL="0" rtl="0" algn="l">
              <a:spcBef>
                <a:spcPts val="1200"/>
              </a:spcBef>
              <a:spcAft>
                <a:spcPts val="1200"/>
              </a:spcAft>
              <a:buNone/>
            </a:pPr>
            <a:r>
              <a:t/>
            </a:r>
            <a:endParaRPr sz="1600">
              <a:solidFill>
                <a:schemeClr val="dk1"/>
              </a:solidFill>
            </a:endParaRPr>
          </a:p>
        </p:txBody>
      </p:sp>
      <p:cxnSp>
        <p:nvCxnSpPr>
          <p:cNvPr id="81" name="Google Shape;81;p14"/>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82" name="Google Shape;82;p14"/>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83" name="Google Shape;83;p14"/>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84" name="Google Shape;84;p14"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grpSp>
        <p:nvGrpSpPr>
          <p:cNvPr id="85" name="Google Shape;85;p14"/>
          <p:cNvGrpSpPr/>
          <p:nvPr/>
        </p:nvGrpSpPr>
        <p:grpSpPr>
          <a:xfrm>
            <a:off x="5291218" y="994204"/>
            <a:ext cx="3685500" cy="3213065"/>
            <a:chOff x="6738257" y="1487056"/>
            <a:chExt cx="4914000" cy="4284087"/>
          </a:xfrm>
        </p:grpSpPr>
        <p:pic>
          <p:nvPicPr>
            <p:cNvPr id="86" name="Google Shape;86;p14"/>
            <p:cNvPicPr preferRelativeResize="0"/>
            <p:nvPr/>
          </p:nvPicPr>
          <p:blipFill rotWithShape="1">
            <a:blip r:embed="rId5">
              <a:alphaModFix/>
            </a:blip>
            <a:srcRect b="0" l="0" r="0" t="0"/>
            <a:stretch/>
          </p:blipFill>
          <p:spPr>
            <a:xfrm>
              <a:off x="7471061" y="1487056"/>
              <a:ext cx="3547735" cy="3868738"/>
            </a:xfrm>
            <a:prstGeom prst="rect">
              <a:avLst/>
            </a:prstGeom>
            <a:noFill/>
            <a:ln>
              <a:noFill/>
            </a:ln>
          </p:spPr>
        </p:pic>
        <p:sp>
          <p:nvSpPr>
            <p:cNvPr id="87" name="Google Shape;87;p14"/>
            <p:cNvSpPr txBox="1"/>
            <p:nvPr/>
          </p:nvSpPr>
          <p:spPr>
            <a:xfrm>
              <a:off x="6738257" y="5370943"/>
              <a:ext cx="4914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525252"/>
                  </a:solidFill>
                  <a:latin typeface="Play"/>
                  <a:ea typeface="Play"/>
                  <a:cs typeface="Play"/>
                  <a:sym typeface="Play"/>
                </a:rPr>
                <a:t>Privacy: Europ</a:t>
              </a:r>
              <a:r>
                <a:rPr lang="en" sz="1350">
                  <a:solidFill>
                    <a:srgbClr val="525252"/>
                  </a:solidFill>
                  <a:latin typeface="Play"/>
                  <a:ea typeface="Play"/>
                  <a:cs typeface="Play"/>
                  <a:sym typeface="Play"/>
                </a:rPr>
                <a:t>a</a:t>
              </a:r>
              <a:r>
                <a:rPr b="0" i="0" lang="en" sz="1350" u="none" cap="none" strike="noStrike">
                  <a:solidFill>
                    <a:srgbClr val="525252"/>
                  </a:solidFill>
                  <a:latin typeface="Play"/>
                  <a:ea typeface="Play"/>
                  <a:cs typeface="Play"/>
                  <a:sym typeface="Play"/>
                </a:rPr>
                <a:t> </a:t>
              </a:r>
              <a:r>
                <a:rPr lang="en" sz="1350">
                  <a:solidFill>
                    <a:srgbClr val="525252"/>
                  </a:solidFill>
                  <a:latin typeface="Play"/>
                  <a:ea typeface="Play"/>
                  <a:cs typeface="Play"/>
                  <a:sym typeface="Play"/>
                </a:rPr>
                <a:t>este înaintaşă cu</a:t>
              </a:r>
              <a:r>
                <a:rPr b="0" i="0" lang="en" sz="1350" u="none" cap="none" strike="noStrike">
                  <a:solidFill>
                    <a:srgbClr val="525252"/>
                  </a:solidFill>
                  <a:latin typeface="Play"/>
                  <a:ea typeface="Play"/>
                  <a:cs typeface="Play"/>
                  <a:sym typeface="Play"/>
                </a:rPr>
                <a:t> GDPR</a:t>
              </a:r>
              <a:endParaRPr b="0" i="0" sz="1350" u="none" cap="none" strike="noStrike">
                <a:solidFill>
                  <a:srgbClr val="525252"/>
                </a:solidFill>
                <a:latin typeface="Play"/>
                <a:ea typeface="Play"/>
                <a:cs typeface="Play"/>
                <a:sym typeface="Play"/>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5"/>
          <p:cNvPicPr preferRelativeResize="0"/>
          <p:nvPr/>
        </p:nvPicPr>
        <p:blipFill>
          <a:blip r:embed="rId3">
            <a:alphaModFix amt="3000"/>
          </a:blip>
          <a:stretch>
            <a:fillRect/>
          </a:stretch>
        </p:blipFill>
        <p:spPr>
          <a:xfrm>
            <a:off x="0" y="-228275"/>
            <a:ext cx="9144000" cy="5143500"/>
          </a:xfrm>
          <a:prstGeom prst="rect">
            <a:avLst/>
          </a:prstGeom>
          <a:noFill/>
          <a:ln>
            <a:noFill/>
          </a:ln>
        </p:spPr>
      </p:pic>
      <p:sp>
        <p:nvSpPr>
          <p:cNvPr id="93" name="Google Shape;93;p15"/>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Crypto</a:t>
            </a:r>
            <a:endParaRPr>
              <a:latin typeface="Recursive"/>
              <a:ea typeface="Recursive"/>
              <a:cs typeface="Recursive"/>
              <a:sym typeface="Recursive"/>
            </a:endParaRPr>
          </a:p>
        </p:txBody>
      </p:sp>
      <p:cxnSp>
        <p:nvCxnSpPr>
          <p:cNvPr id="94" name="Google Shape;94;p15"/>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95" name="Google Shape;95;p15"/>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96" name="Google Shape;96;p15"/>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97" name="Google Shape;97;p15"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98" name="Google Shape;98;p15"/>
          <p:cNvPicPr preferRelativeResize="0"/>
          <p:nvPr/>
        </p:nvPicPr>
        <p:blipFill rotWithShape="1">
          <a:blip r:embed="rId5">
            <a:alphaModFix/>
          </a:blip>
          <a:srcRect b="0" l="0" r="0" t="0"/>
          <a:stretch/>
        </p:blipFill>
        <p:spPr>
          <a:xfrm>
            <a:off x="2251893" y="922150"/>
            <a:ext cx="3900481" cy="359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nvPicPr>
        <p:blipFill>
          <a:blip r:embed="rId3">
            <a:alphaModFix amt="3000"/>
          </a:blip>
          <a:stretch>
            <a:fillRect/>
          </a:stretch>
        </p:blipFill>
        <p:spPr>
          <a:xfrm>
            <a:off x="0" y="-228275"/>
            <a:ext cx="9144000" cy="5143500"/>
          </a:xfrm>
          <a:prstGeom prst="rect">
            <a:avLst/>
          </a:prstGeom>
          <a:noFill/>
          <a:ln>
            <a:noFill/>
          </a:ln>
        </p:spPr>
      </p:pic>
      <p:sp>
        <p:nvSpPr>
          <p:cNvPr id="104" name="Google Shape;104;p16"/>
          <p:cNvSpPr txBox="1"/>
          <p:nvPr/>
        </p:nvSpPr>
        <p:spPr>
          <a:xfrm>
            <a:off x="4758600" y="1151250"/>
            <a:ext cx="4114800" cy="314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lang="en" sz="1800">
                <a:solidFill>
                  <a:schemeClr val="dk1"/>
                </a:solidFill>
              </a:rPr>
              <a:t>Cea mai slabă legătură în Securitate: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lang="en" sz="1800">
                <a:solidFill>
                  <a:schemeClr val="dk1"/>
                </a:solidFill>
              </a:rPr>
              <a:t>Ce joacă un rol:</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Tehnologia</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Oamenii</a:t>
            </a:r>
            <a:endParaRPr b="0" i="0" sz="1800" u="none" cap="none" strike="noStrike">
              <a:solidFill>
                <a:schemeClr val="dk1"/>
              </a:solidFill>
              <a:latin typeface="Arial"/>
              <a:ea typeface="Arial"/>
              <a:cs typeface="Arial"/>
              <a:sym typeface="Arial"/>
            </a:endParaRPr>
          </a:p>
          <a:p>
            <a:pPr indent="-233362" lvl="0" marL="214312" marR="0" rtl="0" algn="l">
              <a:lnSpc>
                <a:spcPct val="100000"/>
              </a:lnSpc>
              <a:spcBef>
                <a:spcPts val="0"/>
              </a:spcBef>
              <a:spcAft>
                <a:spcPts val="0"/>
              </a:spcAft>
              <a:buClr>
                <a:schemeClr val="dk1"/>
              </a:buClr>
              <a:buSzPts val="1800"/>
              <a:buFont typeface="Arial"/>
              <a:buChar char="-"/>
            </a:pPr>
            <a:r>
              <a:rPr lang="en" sz="1800">
                <a:solidFill>
                  <a:schemeClr val="dk1"/>
                </a:solidFill>
              </a:rPr>
              <a:t>Altceva</a:t>
            </a:r>
            <a:r>
              <a:rPr b="0" i="0" lang="e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105" name="Google Shape;105;p16"/>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Intro To Crypto</a:t>
            </a:r>
            <a:endParaRPr>
              <a:latin typeface="Recursive"/>
              <a:ea typeface="Recursive"/>
              <a:cs typeface="Recursive"/>
              <a:sym typeface="Recursive"/>
            </a:endParaRPr>
          </a:p>
        </p:txBody>
      </p:sp>
      <p:cxnSp>
        <p:nvCxnSpPr>
          <p:cNvPr id="106" name="Google Shape;106;p16"/>
          <p:cNvCxnSpPr/>
          <p:nvPr/>
        </p:nvCxnSpPr>
        <p:spPr>
          <a:xfrm>
            <a:off x="3229900" y="484900"/>
            <a:ext cx="5420100" cy="0"/>
          </a:xfrm>
          <a:prstGeom prst="straightConnector1">
            <a:avLst/>
          </a:prstGeom>
          <a:noFill/>
          <a:ln cap="flat" cmpd="sng" w="76200">
            <a:solidFill>
              <a:srgbClr val="990000"/>
            </a:solidFill>
            <a:prstDash val="solid"/>
            <a:round/>
            <a:headEnd len="med" w="med" type="none"/>
            <a:tailEnd len="med" w="med" type="none"/>
          </a:ln>
        </p:spPr>
      </p:cxnSp>
      <p:cxnSp>
        <p:nvCxnSpPr>
          <p:cNvPr id="107" name="Google Shape;107;p16"/>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08" name="Google Shape;108;p16"/>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09" name="Google Shape;109;p16"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10" name="Google Shape;110;p16"/>
          <p:cNvPicPr preferRelativeResize="0"/>
          <p:nvPr/>
        </p:nvPicPr>
        <p:blipFill rotWithShape="1">
          <a:blip r:embed="rId5">
            <a:alphaModFix/>
          </a:blip>
          <a:srcRect b="0" l="0" r="0" t="0"/>
          <a:stretch/>
        </p:blipFill>
        <p:spPr>
          <a:xfrm>
            <a:off x="1386607" y="1335800"/>
            <a:ext cx="3150394" cy="2900986"/>
          </a:xfrm>
          <a:prstGeom prst="rect">
            <a:avLst/>
          </a:prstGeom>
          <a:noFill/>
          <a:ln>
            <a:noFill/>
          </a:ln>
        </p:spPr>
      </p:pic>
      <p:pic>
        <p:nvPicPr>
          <p:cNvPr id="111" name="Google Shape;111;p16"/>
          <p:cNvPicPr preferRelativeResize="0"/>
          <p:nvPr/>
        </p:nvPicPr>
        <p:blipFill rotWithShape="1">
          <a:blip r:embed="rId6">
            <a:alphaModFix/>
          </a:blip>
          <a:srcRect b="0" l="0" r="0" t="0"/>
          <a:stretch/>
        </p:blipFill>
        <p:spPr>
          <a:xfrm>
            <a:off x="5681059" y="1600403"/>
            <a:ext cx="2032339" cy="1354893"/>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7"/>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17" name="Google Shape;117;p17"/>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Bazele Criptografiei</a:t>
            </a:r>
            <a:endParaRPr>
              <a:latin typeface="Recursive"/>
              <a:ea typeface="Recursive"/>
              <a:cs typeface="Recursive"/>
              <a:sym typeface="Recursive"/>
            </a:endParaRPr>
          </a:p>
        </p:txBody>
      </p:sp>
      <p:sp>
        <p:nvSpPr>
          <p:cNvPr id="118" name="Google Shape;118;p17"/>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Comunicarea securizată</a:t>
            </a:r>
            <a:endParaRPr>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A</a:t>
            </a:r>
            <a:r>
              <a:rPr lang="en">
                <a:solidFill>
                  <a:schemeClr val="dk1"/>
                </a:solidFill>
              </a:rPr>
              <a:t>lice şi </a:t>
            </a:r>
            <a:r>
              <a:rPr b="1" lang="en">
                <a:solidFill>
                  <a:schemeClr val="dk1"/>
                </a:solidFill>
              </a:rPr>
              <a:t>B</a:t>
            </a:r>
            <a:r>
              <a:rPr lang="en">
                <a:solidFill>
                  <a:schemeClr val="dk1"/>
                </a:solidFill>
              </a:rPr>
              <a:t>ob doresc să comunice în secret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 atacator </a:t>
            </a:r>
            <a:r>
              <a:rPr b="1" lang="en">
                <a:solidFill>
                  <a:schemeClr val="dk1"/>
                </a:solidFill>
              </a:rPr>
              <a:t>E</a:t>
            </a:r>
            <a:r>
              <a:rPr lang="en">
                <a:solidFill>
                  <a:schemeClr val="dk1"/>
                </a:solidFill>
              </a:rPr>
              <a:t>ve poate intercepta, şterge, şi/sau adăuga la mesaj</a:t>
            </a:r>
            <a:endParaRPr>
              <a:solidFill>
                <a:schemeClr val="dk1"/>
              </a:solidFill>
            </a:endParaRPr>
          </a:p>
          <a:p>
            <a:pPr indent="0" lvl="0" marL="0" rtl="0" algn="l">
              <a:spcBef>
                <a:spcPts val="1200"/>
              </a:spcBef>
              <a:spcAft>
                <a:spcPts val="1200"/>
              </a:spcAft>
              <a:buNone/>
            </a:pPr>
            <a:r>
              <a:rPr lang="en">
                <a:solidFill>
                  <a:schemeClr val="dk1"/>
                </a:solidFill>
              </a:rPr>
              <a:t> </a:t>
            </a:r>
            <a:endParaRPr>
              <a:solidFill>
                <a:schemeClr val="dk1"/>
              </a:solidFill>
            </a:endParaRPr>
          </a:p>
        </p:txBody>
      </p:sp>
      <p:cxnSp>
        <p:nvCxnSpPr>
          <p:cNvPr id="119" name="Google Shape;119;p17"/>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20" name="Google Shape;120;p17"/>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21" name="Google Shape;121;p17"/>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22" name="Google Shape;122;p17"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23" name="Google Shape;123;p17"/>
          <p:cNvPicPr preferRelativeResize="0"/>
          <p:nvPr/>
        </p:nvPicPr>
        <p:blipFill>
          <a:blip r:embed="rId5">
            <a:alphaModFix/>
          </a:blip>
          <a:stretch>
            <a:fillRect/>
          </a:stretch>
        </p:blipFill>
        <p:spPr>
          <a:xfrm>
            <a:off x="1923475" y="2240813"/>
            <a:ext cx="4745601" cy="232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8"/>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29" name="Google Shape;129;p18"/>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Bazele</a:t>
            </a:r>
            <a:r>
              <a:rPr lang="en">
                <a:latin typeface="Recursive"/>
                <a:ea typeface="Recursive"/>
                <a:cs typeface="Recursive"/>
                <a:sym typeface="Recursive"/>
              </a:rPr>
              <a:t> Criptografiei</a:t>
            </a:r>
            <a:endParaRPr>
              <a:latin typeface="Recursive"/>
              <a:ea typeface="Recursive"/>
              <a:cs typeface="Recursive"/>
              <a:sym typeface="Recursive"/>
            </a:endParaRPr>
          </a:p>
        </p:txBody>
      </p:sp>
      <p:sp>
        <p:nvSpPr>
          <p:cNvPr id="130" name="Google Shape;130;p18"/>
          <p:cNvSpPr txBox="1"/>
          <p:nvPr>
            <p:ph idx="1" type="body"/>
          </p:nvPr>
        </p:nvSpPr>
        <p:spPr>
          <a:xfrm>
            <a:off x="717275" y="995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Atacuri Man-in-the-Middle</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un atacator poate investiga și modifica pachetele de rețea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un atacator poate impersona celălalt capăt al conversației</a:t>
            </a:r>
            <a:endParaRPr>
              <a:solidFill>
                <a:srgbClr val="000000"/>
              </a:solidFill>
            </a:endParaRPr>
          </a:p>
          <a:p>
            <a:pPr indent="0" lvl="0" marL="0" rtl="0" algn="l">
              <a:spcBef>
                <a:spcPts val="1200"/>
              </a:spcBef>
              <a:spcAft>
                <a:spcPts val="1200"/>
              </a:spcAft>
              <a:buNone/>
            </a:pPr>
            <a:r>
              <a:rPr lang="en">
                <a:solidFill>
                  <a:srgbClr val="000000"/>
                </a:solidFill>
              </a:rPr>
              <a:t> </a:t>
            </a:r>
            <a:endParaRPr>
              <a:solidFill>
                <a:srgbClr val="000000"/>
              </a:solidFill>
            </a:endParaRPr>
          </a:p>
        </p:txBody>
      </p:sp>
      <p:cxnSp>
        <p:nvCxnSpPr>
          <p:cNvPr id="131" name="Google Shape;131;p18"/>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32" name="Google Shape;132;p18"/>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33" name="Google Shape;133;p18"/>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34" name="Google Shape;134;p18"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35" name="Google Shape;135;p18"/>
          <p:cNvPicPr preferRelativeResize="0"/>
          <p:nvPr/>
        </p:nvPicPr>
        <p:blipFill rotWithShape="1">
          <a:blip r:embed="rId5">
            <a:alphaModFix/>
          </a:blip>
          <a:srcRect b="0" l="0" r="0" t="0"/>
          <a:stretch/>
        </p:blipFill>
        <p:spPr>
          <a:xfrm>
            <a:off x="1695030" y="2411718"/>
            <a:ext cx="5762133" cy="18054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9"/>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41" name="Google Shape;141;p19"/>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Elemente de Criptografie</a:t>
            </a:r>
            <a:endParaRPr>
              <a:latin typeface="Recursive"/>
              <a:ea typeface="Recursive"/>
              <a:cs typeface="Recursive"/>
              <a:sym typeface="Recursive"/>
            </a:endParaRPr>
          </a:p>
        </p:txBody>
      </p:sp>
      <p:sp>
        <p:nvSpPr>
          <p:cNvPr id="142" name="Google Shape;142;p19"/>
          <p:cNvSpPr txBox="1"/>
          <p:nvPr>
            <p:ph idx="1" type="body"/>
          </p:nvPr>
        </p:nvSpPr>
        <p:spPr>
          <a:xfrm>
            <a:off x="717275" y="995775"/>
            <a:ext cx="533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Hash</a:t>
            </a:r>
            <a:r>
              <a:rPr lang="en">
                <a:solidFill>
                  <a:schemeClr val="dk1"/>
                </a:solidFill>
              </a:rPr>
              <a:t> este o funcție matematică neinversabilă</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Rezistentă la coliziuni</a:t>
            </a:r>
            <a:endParaRPr>
              <a:solidFill>
                <a:schemeClr val="dk1"/>
              </a:solidFill>
            </a:endParaRPr>
          </a:p>
          <a:p>
            <a:pPr indent="-317500" lvl="1" marL="914400" rtl="0" algn="l">
              <a:spcBef>
                <a:spcPts val="0"/>
              </a:spcBef>
              <a:spcAft>
                <a:spcPts val="0"/>
              </a:spcAft>
              <a:buClr>
                <a:schemeClr val="dk1"/>
              </a:buClr>
              <a:buSzPts val="1400"/>
              <a:buChar char="-"/>
            </a:pPr>
            <a:r>
              <a:rPr i="1" lang="en">
                <a:solidFill>
                  <a:schemeClr val="dk1"/>
                </a:solidFill>
              </a:rPr>
              <a:t>H(input1) != H(input2)</a:t>
            </a:r>
            <a:r>
              <a:rPr lang="en">
                <a:solidFill>
                  <a:schemeClr val="dk1"/>
                </a:solidFill>
              </a:rPr>
              <a:t> dacă </a:t>
            </a:r>
            <a:r>
              <a:rPr i="1" lang="en">
                <a:solidFill>
                  <a:schemeClr val="dk1"/>
                </a:solidFill>
              </a:rPr>
              <a:t>input1 != input2</a:t>
            </a:r>
            <a:endParaRPr i="1">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Cu </a:t>
            </a:r>
            <a:r>
              <a:rPr lang="en">
                <a:solidFill>
                  <a:schemeClr val="dk1"/>
                </a:solidFill>
                <a:latin typeface="Courier New"/>
                <a:ea typeface="Courier New"/>
                <a:cs typeface="Courier New"/>
                <a:sym typeface="Courier New"/>
              </a:rPr>
              <a:t>git log</a:t>
            </a:r>
            <a:r>
              <a:rPr lang="en">
                <a:solidFill>
                  <a:schemeClr val="dk1"/>
                </a:solidFill>
              </a:rPr>
              <a:t> veți găsi commit IDs (identificatori unici, calculati cu SHA1)</a:t>
            </a:r>
            <a:endParaRPr>
              <a:solidFill>
                <a:schemeClr val="dk1"/>
              </a:solidFill>
            </a:endParaRPr>
          </a:p>
        </p:txBody>
      </p:sp>
      <p:cxnSp>
        <p:nvCxnSpPr>
          <p:cNvPr id="143" name="Google Shape;143;p19"/>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44" name="Google Shape;144;p19"/>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45" name="Google Shape;145;p19"/>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46" name="Google Shape;146;p19"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descr="Cryptography Hash functions | Tutorialspoint" id="147" name="Google Shape;147;p19"/>
          <p:cNvPicPr preferRelativeResize="0"/>
          <p:nvPr/>
        </p:nvPicPr>
        <p:blipFill rotWithShape="1">
          <a:blip r:embed="rId5">
            <a:alphaModFix/>
          </a:blip>
          <a:srcRect b="0" l="0" r="0" t="0"/>
          <a:stretch/>
        </p:blipFill>
        <p:spPr>
          <a:xfrm>
            <a:off x="5843723" y="1476784"/>
            <a:ext cx="2951700" cy="20801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0"/>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53" name="Google Shape;153;p20"/>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Elemente de Criptografie</a:t>
            </a:r>
            <a:endParaRPr>
              <a:latin typeface="Recursive"/>
              <a:ea typeface="Recursive"/>
              <a:cs typeface="Recursive"/>
              <a:sym typeface="Recursive"/>
            </a:endParaRPr>
          </a:p>
        </p:txBody>
      </p:sp>
      <p:sp>
        <p:nvSpPr>
          <p:cNvPr id="154" name="Google Shape;154;p20"/>
          <p:cNvSpPr txBox="1"/>
          <p:nvPr>
            <p:ph idx="1" type="body"/>
          </p:nvPr>
        </p:nvSpPr>
        <p:spPr>
          <a:xfrm>
            <a:off x="717275" y="995775"/>
            <a:ext cx="774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Algoritmi de funcții hash</a:t>
            </a:r>
            <a:endParaRPr>
              <a:solidFill>
                <a:schemeClr val="dk1"/>
              </a:solidFill>
            </a:endParaRPr>
          </a:p>
          <a:p>
            <a:pPr indent="-342900" lvl="0" marL="457200" rtl="0" algn="l">
              <a:spcBef>
                <a:spcPts val="1200"/>
              </a:spcBef>
              <a:spcAft>
                <a:spcPts val="0"/>
              </a:spcAft>
              <a:buClr>
                <a:srgbClr val="CC0000"/>
              </a:buClr>
              <a:buSzPts val="1800"/>
              <a:buChar char="-"/>
            </a:pPr>
            <a:r>
              <a:rPr lang="en">
                <a:solidFill>
                  <a:srgbClr val="CC0000"/>
                </a:solidFill>
              </a:rPr>
              <a:t>MD5 hash function (obsolete) </a:t>
            </a:r>
            <a:endParaRPr>
              <a:solidFill>
                <a:srgbClr val="CC0000"/>
              </a:solidFill>
            </a:endParaRPr>
          </a:p>
          <a:p>
            <a:pPr indent="-317500" lvl="1" marL="914400" rtl="0" algn="l">
              <a:spcBef>
                <a:spcPts val="0"/>
              </a:spcBef>
              <a:spcAft>
                <a:spcPts val="0"/>
              </a:spcAft>
              <a:buClr>
                <a:schemeClr val="dk1"/>
              </a:buClr>
              <a:buSzPts val="1400"/>
              <a:buChar char="-"/>
            </a:pPr>
            <a:r>
              <a:rPr lang="en">
                <a:solidFill>
                  <a:schemeClr val="dk1"/>
                </a:solidFill>
              </a:rPr>
              <a:t>computes 128-bit message digest in 4-step process. </a:t>
            </a:r>
            <a:endParaRPr>
              <a:solidFill>
                <a:schemeClr val="dk1"/>
              </a:solidFill>
            </a:endParaRPr>
          </a:p>
          <a:p>
            <a:pPr indent="-342900" lvl="0" marL="457200" rtl="0" algn="l">
              <a:spcBef>
                <a:spcPts val="0"/>
              </a:spcBef>
              <a:spcAft>
                <a:spcPts val="0"/>
              </a:spcAft>
              <a:buClr>
                <a:srgbClr val="CC0000"/>
              </a:buClr>
              <a:buSzPts val="1800"/>
              <a:buChar char="-"/>
            </a:pPr>
            <a:r>
              <a:rPr lang="en">
                <a:solidFill>
                  <a:srgbClr val="CC0000"/>
                </a:solidFill>
              </a:rPr>
              <a:t>SHA-1 is also obsolete</a:t>
            </a:r>
            <a:endParaRPr>
              <a:solidFill>
                <a:srgbClr val="CC0000"/>
              </a:solidFill>
            </a:endParaRPr>
          </a:p>
          <a:p>
            <a:pPr indent="-317500" lvl="1" marL="914400" rtl="0" algn="l">
              <a:spcBef>
                <a:spcPts val="0"/>
              </a:spcBef>
              <a:spcAft>
                <a:spcPts val="0"/>
              </a:spcAft>
              <a:buClr>
                <a:schemeClr val="dk1"/>
              </a:buClr>
              <a:buSzPts val="1400"/>
              <a:buChar char="-"/>
            </a:pPr>
            <a:r>
              <a:rPr lang="en">
                <a:solidFill>
                  <a:schemeClr val="dk1"/>
                </a:solidFill>
              </a:rPr>
              <a:t>US standard [NIST, FIPS PUB 180-1]</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160-bit message digest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SHA-2</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Lifetimes of cryptographic hash functions: </a:t>
            </a:r>
            <a:endParaRPr>
              <a:solidFill>
                <a:schemeClr val="dk1"/>
              </a:solidFill>
            </a:endParaRPr>
          </a:p>
          <a:p>
            <a:pPr indent="0" lvl="0" marL="457200" rtl="0" algn="ctr">
              <a:spcBef>
                <a:spcPts val="0"/>
              </a:spcBef>
              <a:spcAft>
                <a:spcPts val="1200"/>
              </a:spcAft>
              <a:buNone/>
            </a:pPr>
            <a:r>
              <a:rPr lang="en" u="sng">
                <a:solidFill>
                  <a:schemeClr val="dk1"/>
                </a:solidFill>
                <a:hlinkClick r:id="rId4">
                  <a:extLst>
                    <a:ext uri="{A12FA001-AC4F-418D-AE19-62706E023703}">
                      <ahyp:hlinkClr val="tx"/>
                    </a:ext>
                  </a:extLst>
                </a:hlinkClick>
              </a:rPr>
              <a:t>https://valerieaurora.org/hash.html</a:t>
            </a:r>
            <a:endParaRPr>
              <a:solidFill>
                <a:schemeClr val="dk1"/>
              </a:solidFill>
            </a:endParaRPr>
          </a:p>
        </p:txBody>
      </p:sp>
      <p:cxnSp>
        <p:nvCxnSpPr>
          <p:cNvPr id="155" name="Google Shape;155;p20"/>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56" name="Google Shape;156;p20"/>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57" name="Google Shape;157;p20"/>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58" name="Google Shape;158;p20" title="Untitled drawing (4).png"/>
          <p:cNvPicPr preferRelativeResize="0"/>
          <p:nvPr/>
        </p:nvPicPr>
        <p:blipFill>
          <a:blip r:embed="rId5">
            <a:alphaModFix/>
          </a:blip>
          <a:stretch>
            <a:fillRect/>
          </a:stretch>
        </p:blipFill>
        <p:spPr>
          <a:xfrm>
            <a:off x="7905125" y="4386525"/>
            <a:ext cx="1160926" cy="8706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1"/>
          <p:cNvPicPr preferRelativeResize="0"/>
          <p:nvPr/>
        </p:nvPicPr>
        <p:blipFill>
          <a:blip r:embed="rId3">
            <a:alphaModFix amt="3000"/>
          </a:blip>
          <a:stretch>
            <a:fillRect/>
          </a:stretch>
        </p:blipFill>
        <p:spPr>
          <a:xfrm>
            <a:off x="4100" y="2650"/>
            <a:ext cx="9144000" cy="5143500"/>
          </a:xfrm>
          <a:prstGeom prst="rect">
            <a:avLst/>
          </a:prstGeom>
          <a:noFill/>
          <a:ln>
            <a:noFill/>
          </a:ln>
        </p:spPr>
      </p:pic>
      <p:sp>
        <p:nvSpPr>
          <p:cNvPr id="164" name="Google Shape;164;p21"/>
          <p:cNvSpPr txBox="1"/>
          <p:nvPr/>
        </p:nvSpPr>
        <p:spPr>
          <a:xfrm>
            <a:off x="6647684" y="2418385"/>
            <a:ext cx="1331022" cy="75723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800"/>
              <a:buFont typeface="Arial"/>
              <a:buNone/>
            </a:pPr>
            <a:r>
              <a:rPr i="0" lang="en" sz="1800" u="none" cap="none" strike="noStrike"/>
              <a:t>Cheia de decriptare a lui Bob</a:t>
            </a:r>
            <a:endParaRPr i="0" sz="1800" u="none" cap="none" strike="noStrike"/>
          </a:p>
        </p:txBody>
      </p:sp>
      <p:sp>
        <p:nvSpPr>
          <p:cNvPr id="165" name="Google Shape;165;p21"/>
          <p:cNvSpPr txBox="1"/>
          <p:nvPr/>
        </p:nvSpPr>
        <p:spPr>
          <a:xfrm>
            <a:off x="3225871" y="2450030"/>
            <a:ext cx="1243315" cy="757233"/>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800"/>
              <a:buFont typeface="Arial"/>
              <a:buNone/>
            </a:pPr>
            <a:r>
              <a:rPr i="0" lang="en" sz="1800" u="none" cap="none" strike="noStrike">
                <a:solidFill>
                  <a:schemeClr val="dk1"/>
                </a:solidFill>
              </a:rPr>
              <a:t>Cheia de criptare a</a:t>
            </a:r>
            <a:endParaRPr sz="1800">
              <a:solidFill>
                <a:schemeClr val="dk1"/>
              </a:solidFill>
            </a:endParaRPr>
          </a:p>
          <a:p>
            <a:pPr indent="0" lvl="0" marL="0" marR="0" rtl="0" algn="l">
              <a:lnSpc>
                <a:spcPct val="80000"/>
              </a:lnSpc>
              <a:spcBef>
                <a:spcPts val="0"/>
              </a:spcBef>
              <a:spcAft>
                <a:spcPts val="0"/>
              </a:spcAft>
              <a:buClr>
                <a:srgbClr val="000000"/>
              </a:buClr>
              <a:buSzPts val="1800"/>
              <a:buFont typeface="Arial"/>
              <a:buNone/>
            </a:pPr>
            <a:r>
              <a:rPr lang="en" sz="1800">
                <a:solidFill>
                  <a:schemeClr val="dk1"/>
                </a:solidFill>
              </a:rPr>
              <a:t>l</a:t>
            </a:r>
            <a:r>
              <a:rPr lang="en" sz="1800">
                <a:solidFill>
                  <a:schemeClr val="dk1"/>
                </a:solidFill>
              </a:rPr>
              <a:t>ui</a:t>
            </a:r>
            <a:r>
              <a:rPr lang="en" sz="1800">
                <a:solidFill>
                  <a:schemeClr val="dk1"/>
                </a:solidFill>
              </a:rPr>
              <a:t> Alice</a:t>
            </a:r>
            <a:endParaRPr sz="1800">
              <a:solidFill>
                <a:schemeClr val="dk1"/>
              </a:solidFill>
            </a:endParaRPr>
          </a:p>
        </p:txBody>
      </p:sp>
      <p:sp>
        <p:nvSpPr>
          <p:cNvPr id="166" name="Google Shape;166;p21"/>
          <p:cNvSpPr txBox="1"/>
          <p:nvPr>
            <p:ph type="title"/>
          </p:nvPr>
        </p:nvSpPr>
        <p:spPr>
          <a:xfrm>
            <a:off x="274825" y="242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ecursive"/>
                <a:ea typeface="Recursive"/>
                <a:cs typeface="Recursive"/>
                <a:sym typeface="Recursive"/>
              </a:rPr>
              <a:t>Criptarea </a:t>
            </a:r>
            <a:r>
              <a:rPr lang="en">
                <a:latin typeface="Recursive"/>
                <a:ea typeface="Recursive"/>
                <a:cs typeface="Recursive"/>
                <a:sym typeface="Recursive"/>
              </a:rPr>
              <a:t>&amp; Decriptarea</a:t>
            </a:r>
            <a:endParaRPr>
              <a:latin typeface="Recursive"/>
              <a:ea typeface="Recursive"/>
              <a:cs typeface="Recursive"/>
              <a:sym typeface="Recursive"/>
            </a:endParaRPr>
          </a:p>
        </p:txBody>
      </p:sp>
      <p:sp>
        <p:nvSpPr>
          <p:cNvPr id="167" name="Google Shape;167;p21"/>
          <p:cNvSpPr txBox="1"/>
          <p:nvPr>
            <p:ph idx="1" type="body"/>
          </p:nvPr>
        </p:nvSpPr>
        <p:spPr>
          <a:xfrm>
            <a:off x="717275" y="995775"/>
            <a:ext cx="1620000" cy="97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Criptarea Mesajelor:</a:t>
            </a:r>
            <a:endParaRPr>
              <a:solidFill>
                <a:schemeClr val="dk1"/>
              </a:solidFill>
            </a:endParaRPr>
          </a:p>
        </p:txBody>
      </p:sp>
      <p:cxnSp>
        <p:nvCxnSpPr>
          <p:cNvPr id="168" name="Google Shape;168;p21"/>
          <p:cNvCxnSpPr/>
          <p:nvPr/>
        </p:nvCxnSpPr>
        <p:spPr>
          <a:xfrm flipH="1" rot="10800000">
            <a:off x="4671700" y="485125"/>
            <a:ext cx="3978600" cy="9900"/>
          </a:xfrm>
          <a:prstGeom prst="straightConnector1">
            <a:avLst/>
          </a:prstGeom>
          <a:noFill/>
          <a:ln cap="flat" cmpd="sng" w="76200">
            <a:solidFill>
              <a:srgbClr val="990000"/>
            </a:solidFill>
            <a:prstDash val="solid"/>
            <a:round/>
            <a:headEnd len="med" w="med" type="none"/>
            <a:tailEnd len="med" w="med" type="none"/>
          </a:ln>
        </p:spPr>
      </p:cxnSp>
      <p:cxnSp>
        <p:nvCxnSpPr>
          <p:cNvPr id="169" name="Google Shape;169;p21"/>
          <p:cNvCxnSpPr/>
          <p:nvPr/>
        </p:nvCxnSpPr>
        <p:spPr>
          <a:xfrm>
            <a:off x="274825" y="4757625"/>
            <a:ext cx="7391700" cy="0"/>
          </a:xfrm>
          <a:prstGeom prst="straightConnector1">
            <a:avLst/>
          </a:prstGeom>
          <a:noFill/>
          <a:ln cap="flat" cmpd="sng" w="76200">
            <a:solidFill>
              <a:srgbClr val="990000"/>
            </a:solidFill>
            <a:prstDash val="solid"/>
            <a:round/>
            <a:headEnd len="med" w="med" type="none"/>
            <a:tailEnd len="med" w="med" type="none"/>
          </a:ln>
        </p:spPr>
      </p:cxnSp>
      <p:sp>
        <p:nvSpPr>
          <p:cNvPr id="170" name="Google Shape;170;p21"/>
          <p:cNvSpPr txBox="1"/>
          <p:nvPr/>
        </p:nvSpPr>
        <p:spPr>
          <a:xfrm>
            <a:off x="274825" y="4802225"/>
            <a:ext cx="7160700" cy="30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50">
                <a:solidFill>
                  <a:srgbClr val="525252"/>
                </a:solidFill>
              </a:rPr>
              <a:t>2025 Copyright © by INPROTED– </a:t>
            </a:r>
            <a:r>
              <a:rPr b="1" lang="en" sz="750">
                <a:solidFill>
                  <a:srgbClr val="525252"/>
                </a:solidFill>
              </a:rPr>
              <a:t>I</a:t>
            </a:r>
            <a:r>
              <a:rPr lang="en" sz="750">
                <a:solidFill>
                  <a:srgbClr val="525252"/>
                </a:solidFill>
              </a:rPr>
              <a:t>nternational </a:t>
            </a:r>
            <a:r>
              <a:rPr b="1" lang="en" sz="750">
                <a:solidFill>
                  <a:srgbClr val="525252"/>
                </a:solidFill>
              </a:rPr>
              <a:t>Pro</a:t>
            </a:r>
            <a:r>
              <a:rPr lang="en" sz="750">
                <a:solidFill>
                  <a:srgbClr val="525252"/>
                </a:solidFill>
              </a:rPr>
              <a:t>fessionals for </a:t>
            </a:r>
            <a:r>
              <a:rPr b="1" lang="en" sz="750">
                <a:solidFill>
                  <a:srgbClr val="525252"/>
                </a:solidFill>
              </a:rPr>
              <a:t>T</a:t>
            </a:r>
            <a:r>
              <a:rPr lang="en" sz="750">
                <a:solidFill>
                  <a:srgbClr val="525252"/>
                </a:solidFill>
              </a:rPr>
              <a:t>echnology and </a:t>
            </a:r>
            <a:r>
              <a:rPr b="1" lang="en" sz="750">
                <a:solidFill>
                  <a:srgbClr val="525252"/>
                </a:solidFill>
              </a:rPr>
              <a:t>Ed</a:t>
            </a:r>
            <a:r>
              <a:rPr lang="en" sz="750">
                <a:solidFill>
                  <a:srgbClr val="525252"/>
                </a:solidFill>
              </a:rPr>
              <a:t>ucation | All Rights Reserved</a:t>
            </a:r>
            <a:endParaRPr>
              <a:solidFill>
                <a:schemeClr val="dk1"/>
              </a:solidFill>
            </a:endParaRPr>
          </a:p>
        </p:txBody>
      </p:sp>
      <p:pic>
        <p:nvPicPr>
          <p:cNvPr id="171" name="Google Shape;171;p21" title="Untitled drawing (4).png"/>
          <p:cNvPicPr preferRelativeResize="0"/>
          <p:nvPr/>
        </p:nvPicPr>
        <p:blipFill>
          <a:blip r:embed="rId4">
            <a:alphaModFix/>
          </a:blip>
          <a:stretch>
            <a:fillRect/>
          </a:stretch>
        </p:blipFill>
        <p:spPr>
          <a:xfrm>
            <a:off x="7905125" y="4386525"/>
            <a:ext cx="1160926" cy="870680"/>
          </a:xfrm>
          <a:prstGeom prst="rect">
            <a:avLst/>
          </a:prstGeom>
          <a:noFill/>
          <a:ln>
            <a:noFill/>
          </a:ln>
        </p:spPr>
      </p:pic>
      <p:pic>
        <p:nvPicPr>
          <p:cNvPr id="172" name="Google Shape;172;p21"/>
          <p:cNvPicPr preferRelativeResize="0"/>
          <p:nvPr/>
        </p:nvPicPr>
        <p:blipFill rotWithShape="1">
          <a:blip r:embed="rId5">
            <a:alphaModFix/>
          </a:blip>
          <a:srcRect b="51918" l="0" r="0" t="0"/>
          <a:stretch/>
        </p:blipFill>
        <p:spPr>
          <a:xfrm>
            <a:off x="2035350" y="814901"/>
            <a:ext cx="5584149" cy="1314038"/>
          </a:xfrm>
          <a:prstGeom prst="rect">
            <a:avLst/>
          </a:prstGeom>
          <a:noFill/>
          <a:ln>
            <a:noFill/>
          </a:ln>
        </p:spPr>
      </p:pic>
      <p:grpSp>
        <p:nvGrpSpPr>
          <p:cNvPr id="173" name="Google Shape;173;p21"/>
          <p:cNvGrpSpPr/>
          <p:nvPr/>
        </p:nvGrpSpPr>
        <p:grpSpPr>
          <a:xfrm>
            <a:off x="2798723" y="2637468"/>
            <a:ext cx="498541" cy="479417"/>
            <a:chOff x="171" y="1789"/>
            <a:chExt cx="391" cy="376"/>
          </a:xfrm>
        </p:grpSpPr>
        <p:sp>
          <p:nvSpPr>
            <p:cNvPr id="174" name="Google Shape;174;p21"/>
            <p:cNvSpPr txBox="1"/>
            <p:nvPr/>
          </p:nvSpPr>
          <p:spPr>
            <a:xfrm>
              <a:off x="171" y="1789"/>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sp>
          <p:nvSpPr>
            <p:cNvPr id="175" name="Google Shape;175;p21"/>
            <p:cNvSpPr txBox="1"/>
            <p:nvPr/>
          </p:nvSpPr>
          <p:spPr>
            <a:xfrm>
              <a:off x="262" y="1865"/>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A</a:t>
              </a:r>
              <a:endParaRPr b="0" i="0" sz="1400" u="none" cap="none" strike="noStrike">
                <a:solidFill>
                  <a:srgbClr val="000000"/>
                </a:solidFill>
                <a:latin typeface="Arial"/>
                <a:ea typeface="Arial"/>
                <a:cs typeface="Arial"/>
                <a:sym typeface="Arial"/>
              </a:endParaRPr>
            </a:p>
          </p:txBody>
        </p:sp>
      </p:grpSp>
      <p:grpSp>
        <p:nvGrpSpPr>
          <p:cNvPr id="176" name="Google Shape;176;p21"/>
          <p:cNvGrpSpPr/>
          <p:nvPr/>
        </p:nvGrpSpPr>
        <p:grpSpPr>
          <a:xfrm>
            <a:off x="6237121" y="2655540"/>
            <a:ext cx="503642" cy="467940"/>
            <a:chOff x="171" y="1789"/>
            <a:chExt cx="395" cy="367"/>
          </a:xfrm>
        </p:grpSpPr>
        <p:sp>
          <p:nvSpPr>
            <p:cNvPr id="177" name="Google Shape;177;p21"/>
            <p:cNvSpPr txBox="1"/>
            <p:nvPr/>
          </p:nvSpPr>
          <p:spPr>
            <a:xfrm>
              <a:off x="171" y="1789"/>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K</a:t>
              </a:r>
              <a:endParaRPr b="0" i="0" sz="1400" u="none" cap="none" strike="noStrike">
                <a:solidFill>
                  <a:srgbClr val="000000"/>
                </a:solidFill>
                <a:latin typeface="Arial"/>
                <a:ea typeface="Arial"/>
                <a:cs typeface="Arial"/>
                <a:sym typeface="Arial"/>
              </a:endParaRPr>
            </a:p>
          </p:txBody>
        </p:sp>
        <p:sp>
          <p:nvSpPr>
            <p:cNvPr id="178" name="Google Shape;178;p21"/>
            <p:cNvSpPr txBox="1"/>
            <p:nvPr/>
          </p:nvSpPr>
          <p:spPr>
            <a:xfrm>
              <a:off x="266" y="1856"/>
              <a:ext cx="300" cy="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C00000"/>
                  </a:solidFill>
                  <a:latin typeface="Play"/>
                  <a:ea typeface="Play"/>
                  <a:cs typeface="Play"/>
                  <a:sym typeface="Play"/>
                </a:rPr>
                <a:t>B</a:t>
              </a:r>
              <a:endParaRPr b="0" i="0" sz="1400" u="none" cap="none" strike="noStrike">
                <a:solidFill>
                  <a:srgbClr val="000000"/>
                </a:solidFill>
                <a:latin typeface="Arial"/>
                <a:ea typeface="Arial"/>
                <a:cs typeface="Arial"/>
                <a:sym typeface="Arial"/>
              </a:endParaRPr>
            </a:p>
          </p:txBody>
        </p:sp>
      </p:grpSp>
      <p:pic>
        <p:nvPicPr>
          <p:cNvPr descr="BS00768_[1]" id="179" name="Google Shape;179;p21"/>
          <p:cNvPicPr preferRelativeResize="0"/>
          <p:nvPr/>
        </p:nvPicPr>
        <p:blipFill rotWithShape="1">
          <a:blip r:embed="rId6">
            <a:alphaModFix/>
          </a:blip>
          <a:srcRect b="0" l="0" r="0" t="0"/>
          <a:stretch/>
        </p:blipFill>
        <p:spPr>
          <a:xfrm rot="10800000">
            <a:off x="2866301" y="2458958"/>
            <a:ext cx="373587" cy="193807"/>
          </a:xfrm>
          <a:prstGeom prst="rect">
            <a:avLst/>
          </a:prstGeom>
          <a:noFill/>
          <a:ln>
            <a:noFill/>
          </a:ln>
        </p:spPr>
      </p:pic>
      <p:pic>
        <p:nvPicPr>
          <p:cNvPr descr="BS00768_[1]" id="180" name="Google Shape;180;p21"/>
          <p:cNvPicPr preferRelativeResize="0"/>
          <p:nvPr/>
        </p:nvPicPr>
        <p:blipFill rotWithShape="1">
          <a:blip r:embed="rId6">
            <a:alphaModFix/>
          </a:blip>
          <a:srcRect b="0" l="0" r="0" t="0"/>
          <a:stretch/>
        </p:blipFill>
        <p:spPr>
          <a:xfrm rot="10800000">
            <a:off x="6228197" y="2447709"/>
            <a:ext cx="373587" cy="193807"/>
          </a:xfrm>
          <a:prstGeom prst="rect">
            <a:avLst/>
          </a:prstGeom>
          <a:noFill/>
          <a:ln>
            <a:noFill/>
          </a:ln>
        </p:spPr>
      </p:pic>
      <p:cxnSp>
        <p:nvCxnSpPr>
          <p:cNvPr id="181" name="Google Shape;181;p21"/>
          <p:cNvCxnSpPr/>
          <p:nvPr/>
        </p:nvCxnSpPr>
        <p:spPr>
          <a:xfrm rot="10800000">
            <a:off x="3232807" y="2048898"/>
            <a:ext cx="0" cy="337333"/>
          </a:xfrm>
          <a:prstGeom prst="straightConnector1">
            <a:avLst/>
          </a:prstGeom>
          <a:noFill/>
          <a:ln cap="flat" cmpd="sng" w="25400">
            <a:solidFill>
              <a:srgbClr val="525252"/>
            </a:solidFill>
            <a:prstDash val="solid"/>
            <a:miter lim="800000"/>
            <a:headEnd len="sm" w="sm" type="none"/>
            <a:tailEnd len="med" w="med" type="triangle"/>
          </a:ln>
        </p:spPr>
      </p:cxnSp>
      <p:cxnSp>
        <p:nvCxnSpPr>
          <p:cNvPr id="182" name="Google Shape;182;p21"/>
          <p:cNvCxnSpPr/>
          <p:nvPr/>
        </p:nvCxnSpPr>
        <p:spPr>
          <a:xfrm rot="10800000">
            <a:off x="6323076" y="2031094"/>
            <a:ext cx="0" cy="337333"/>
          </a:xfrm>
          <a:prstGeom prst="straightConnector1">
            <a:avLst/>
          </a:prstGeom>
          <a:noFill/>
          <a:ln cap="flat" cmpd="sng" w="25400">
            <a:solidFill>
              <a:srgbClr val="525252"/>
            </a:solidFill>
            <a:prstDash val="solid"/>
            <a:miter lim="800000"/>
            <a:headEnd len="sm" w="sm" type="none"/>
            <a:tailEnd len="med" w="med" type="triangle"/>
          </a:ln>
        </p:spPr>
      </p:cxnSp>
      <p:sp>
        <p:nvSpPr>
          <p:cNvPr id="183" name="Google Shape;183;p21"/>
          <p:cNvSpPr txBox="1"/>
          <p:nvPr>
            <p:ph idx="1" type="body"/>
          </p:nvPr>
        </p:nvSpPr>
        <p:spPr>
          <a:xfrm>
            <a:off x="883675" y="3537250"/>
            <a:ext cx="68562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Mesajul lui Alice: </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0"/>
              </a:spcAft>
              <a:buNone/>
            </a:pPr>
            <a:r>
              <a:rPr lang="en">
                <a:solidFill>
                  <a:schemeClr val="dk1"/>
                </a:solidFill>
              </a:rPr>
              <a:t>Mesajul criptat to cheia K</a:t>
            </a:r>
            <a:r>
              <a:rPr baseline="-25000" lang="en">
                <a:solidFill>
                  <a:schemeClr val="dk1"/>
                </a:solidFill>
              </a:rPr>
              <a:t>A</a:t>
            </a:r>
            <a:r>
              <a:rPr lang="en">
                <a:solidFill>
                  <a:schemeClr val="dk1"/>
                </a:solidFill>
              </a:rPr>
              <a:t>: </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A</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a:p>
            <a:pPr indent="0" lvl="0" marL="0" rtl="0" algn="l">
              <a:spcBef>
                <a:spcPts val="0"/>
              </a:spcBef>
              <a:spcAft>
                <a:spcPts val="1200"/>
              </a:spcAft>
              <a:buClr>
                <a:schemeClr val="dk1"/>
              </a:buClr>
              <a:buSzPts val="1100"/>
              <a:buFont typeface="Arial"/>
              <a:buNone/>
            </a:pPr>
            <a:r>
              <a:rPr lang="en">
                <a:solidFill>
                  <a:schemeClr val="dk1"/>
                </a:solidFill>
              </a:rPr>
              <a:t>Mesajul decriptat:</a:t>
            </a:r>
            <a:r>
              <a:rPr lang="en"/>
              <a:t> </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B</a:t>
            </a:r>
            <a:r>
              <a:rPr lang="en">
                <a:solidFill>
                  <a:srgbClr val="CC0000"/>
                </a:solidFill>
                <a:latin typeface="Play"/>
                <a:ea typeface="Play"/>
                <a:cs typeface="Play"/>
                <a:sym typeface="Play"/>
              </a:rPr>
              <a:t>(K</a:t>
            </a:r>
            <a:r>
              <a:rPr baseline="-25000" lang="en">
                <a:solidFill>
                  <a:srgbClr val="CC0000"/>
                </a:solidFill>
                <a:latin typeface="Play"/>
                <a:ea typeface="Play"/>
                <a:cs typeface="Play"/>
                <a:sym typeface="Play"/>
              </a:rPr>
              <a:t>A</a:t>
            </a:r>
            <a:r>
              <a:rPr lang="en">
                <a:solidFill>
                  <a:srgbClr val="CC0000"/>
                </a:solidFill>
                <a:latin typeface="Play"/>
                <a:ea typeface="Play"/>
                <a:cs typeface="Play"/>
                <a:sym typeface="Play"/>
              </a:rPr>
              <a:t>(m))</a:t>
            </a:r>
            <a:endParaRPr>
              <a:solidFill>
                <a:srgbClr val="CC0000"/>
              </a:solidFill>
              <a:latin typeface="Play"/>
              <a:ea typeface="Play"/>
              <a:cs typeface="Play"/>
              <a:sym typeface="Play"/>
            </a:endParaRPr>
          </a:p>
        </p:txBody>
      </p:sp>
      <p:sp>
        <p:nvSpPr>
          <p:cNvPr id="184" name="Google Shape;184;p21"/>
          <p:cNvSpPr txBox="1"/>
          <p:nvPr>
            <p:ph idx="1" type="body"/>
          </p:nvPr>
        </p:nvSpPr>
        <p:spPr>
          <a:xfrm>
            <a:off x="1302775" y="1739100"/>
            <a:ext cx="1620000" cy="97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CC0000"/>
                </a:solidFill>
                <a:latin typeface="Play"/>
                <a:ea typeface="Play"/>
                <a:cs typeface="Play"/>
                <a:sym typeface="Play"/>
              </a:rPr>
              <a:t>Mesajul (plaintext)</a:t>
            </a:r>
            <a:endParaRPr>
              <a:solidFill>
                <a:srgbClr val="CC0000"/>
              </a:solidFill>
              <a:latin typeface="Play"/>
              <a:ea typeface="Play"/>
              <a:cs typeface="Play"/>
              <a:sym typeface="Play"/>
            </a:endParaRPr>
          </a:p>
        </p:txBody>
      </p:sp>
      <p:sp>
        <p:nvSpPr>
          <p:cNvPr id="185" name="Google Shape;185;p21"/>
          <p:cNvSpPr txBox="1"/>
          <p:nvPr>
            <p:ph idx="1" type="body"/>
          </p:nvPr>
        </p:nvSpPr>
        <p:spPr>
          <a:xfrm>
            <a:off x="7296825" y="1491850"/>
            <a:ext cx="1620000" cy="970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a:solidFill>
                  <a:srgbClr val="CC0000"/>
                </a:solidFill>
                <a:latin typeface="Play"/>
                <a:ea typeface="Play"/>
                <a:cs typeface="Play"/>
                <a:sym typeface="Play"/>
              </a:rPr>
              <a:t>Mesajul decriptat (plaintext)</a:t>
            </a:r>
            <a:endParaRPr>
              <a:solidFill>
                <a:srgbClr val="CC0000"/>
              </a:solidFill>
              <a:latin typeface="Play"/>
              <a:ea typeface="Play"/>
              <a:cs typeface="Play"/>
              <a:sym typeface="Play"/>
            </a:endParaRPr>
          </a:p>
        </p:txBody>
      </p:sp>
      <p:sp>
        <p:nvSpPr>
          <p:cNvPr id="186" name="Google Shape;186;p21"/>
          <p:cNvSpPr/>
          <p:nvPr/>
        </p:nvSpPr>
        <p:spPr>
          <a:xfrm>
            <a:off x="3815550" y="1524125"/>
            <a:ext cx="1685400" cy="7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1"/>
          <p:cNvSpPr txBox="1"/>
          <p:nvPr>
            <p:ph idx="1" type="body"/>
          </p:nvPr>
        </p:nvSpPr>
        <p:spPr>
          <a:xfrm>
            <a:off x="3853150" y="1475525"/>
            <a:ext cx="1927800" cy="9708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rgbClr val="CC0000"/>
                </a:solidFill>
                <a:latin typeface="Play"/>
                <a:ea typeface="Play"/>
                <a:cs typeface="Play"/>
                <a:sym typeface="Play"/>
              </a:rPr>
              <a:t>Mesajul criptat (ciphertext)</a:t>
            </a:r>
            <a:endParaRPr>
              <a:solidFill>
                <a:srgbClr val="CC0000"/>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